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8"/>
  </p:notesMasterIdLst>
  <p:sldIdLst>
    <p:sldId id="325" r:id="rId3"/>
    <p:sldId id="332" r:id="rId4"/>
    <p:sldId id="333" r:id="rId5"/>
    <p:sldId id="331" r:id="rId6"/>
    <p:sldId id="330" r:id="rId7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1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14"/>
      </p:cViewPr>
      <p:guideLst>
        <p:guide orient="horz" pos="210"/>
        <p:guide orient="horz" pos="913"/>
        <p:guide pos="295"/>
        <p:guide pos="19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A358-FA55-4005-A8D1-A9A80601006F}" type="datetimeFigureOut">
              <a:rPr lang="bs-Latn-BA" smtClean="0"/>
              <a:t>30.12.2020.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75F2-EB90-49D7-9A3C-632237F322B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0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F034-0654-4A92-BA6D-A2D1F64B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4E08-5D72-49DF-A051-6E6D5B47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7DEF8-7FD9-4C66-97AA-B66ED652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86C-CB35-4847-B882-228102526F1A}" type="datetimeFigureOut">
              <a:rPr lang="sl-SI" smtClean="0"/>
              <a:t>30.12.2020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3B83F-F947-4205-8DEB-92C2B58D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A7CB8-9F63-4317-907B-4947998A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327-023A-4999-9DE3-575BAD216C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4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0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cility Point_PP prezentacija_03022017_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8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acility Point_PP prezentacija_03022017_05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TPvUbPFE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www.youtube.com/watch?v=tmGbzb1LYp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6_Qr61eSr8" TargetMode="External"/><Relationship Id="rId5" Type="http://schemas.openxmlformats.org/officeDocument/2006/relationships/hyperlink" Target="https://www.youtube.com/watch?v=cs9QN0EZ5nQ" TargetMode="External"/><Relationship Id="rId4" Type="http://schemas.openxmlformats.org/officeDocument/2006/relationships/hyperlink" Target="https://www.youtube.com/watch?v=KBEhaq38nt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2AEC619-09B2-4ACF-B0F8-A6C6331D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088" y="1841571"/>
            <a:ext cx="9144000" cy="5003801"/>
          </a:xfrm>
          <a:prstGeom prst="rect">
            <a:avLst/>
          </a:prstGeom>
          <a:blipFill dpi="0" rotWithShape="1">
            <a:blip r:embed="rId2"/>
            <a:srcRect/>
            <a:stretch>
              <a:fillRect t="-2918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8ACEEA-AD33-48F8-9BDE-5C3959762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0" y="304987"/>
            <a:ext cx="2639064" cy="1160739"/>
          </a:xfrm>
        </p:spPr>
      </p:pic>
      <p:sp>
        <p:nvSpPr>
          <p:cNvPr id="10" name="Naslov 1"/>
          <p:cNvSpPr txBox="1">
            <a:spLocks/>
          </p:cNvSpPr>
          <p:nvPr/>
        </p:nvSpPr>
        <p:spPr bwMode="auto">
          <a:xfrm>
            <a:off x="-52088" y="1966985"/>
            <a:ext cx="9358313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kumimoji="0" lang="en-GB" alt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  <a:t/>
            </a:r>
            <a:br>
              <a:rPr kumimoji="0" lang="en-GB" alt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</a:br>
            <a:r>
              <a:rPr lang="en-GB" altLang="fr-FR" sz="3000" b="1" i="1" dirty="0" smtClean="0">
                <a:solidFill>
                  <a:schemeClr val="tx2"/>
                </a:solidFill>
                <a:latin typeface="+mn-lt"/>
              </a:rPr>
              <a:t>TSG3 workshop with Interact - The opportunities of E</a:t>
            </a:r>
            <a:r>
              <a:rPr kumimoji="0" lang="en-GB" altLang="fr-FR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uropean</a:t>
            </a:r>
            <a:r>
              <a:rPr kumimoji="0" lang="en-GB" altLang="fr-FR" sz="30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Green Deal  for macro-regions</a:t>
            </a:r>
            <a:endParaRPr kumimoji="0" lang="en-GB" altLang="fr-FR" sz="30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50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  <a:t>EUSAIR</a:t>
            </a:r>
            <a:r>
              <a:rPr kumimoji="0" lang="en-GB" altLang="fr-FR" sz="2500" i="1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  <a:t> PIL</a:t>
            </a:r>
            <a:r>
              <a:rPr kumimoji="0" lang="en-GB" altLang="fr-FR" sz="250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  <a:t>LAR 3 – Environmental Quality</a:t>
            </a:r>
            <a:r>
              <a:rPr kumimoji="0" lang="en-GB" altLang="fr-FR" sz="3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  <a:t/>
            </a:r>
            <a:br>
              <a:rPr kumimoji="0" lang="en-GB" altLang="fr-FR" sz="3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/>
              </a:rPr>
            </a:br>
            <a:r>
              <a:rPr kumimoji="0" lang="en-GB" alt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GB" alt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</a:br>
            <a:r>
              <a:rPr kumimoji="0" lang="en-GB" altLang="sl-SI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GB" altLang="sl-SI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</a:br>
            <a:endParaRPr kumimoji="0" lang="en-GB" altLang="sl-SI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769219" y="4764968"/>
            <a:ext cx="7296150" cy="175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l-SI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Izola, 17 December 2020</a:t>
            </a:r>
            <a:endParaRPr kumimoji="0" lang="sl-SI" sz="1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59" y="379372"/>
            <a:ext cx="2639797" cy="1158340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E4B96707-9FB4-46B7-91AD-C9B541CA58BF}"/>
              </a:ext>
            </a:extLst>
          </p:cNvPr>
          <p:cNvSpPr txBox="1">
            <a:spLocks/>
          </p:cNvSpPr>
          <p:nvPr/>
        </p:nvSpPr>
        <p:spPr bwMode="auto">
          <a:xfrm>
            <a:off x="-52088" y="3544496"/>
            <a:ext cx="9358313" cy="190658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fr-FR" sz="3200" kern="0" dirty="0"/>
              <a:t/>
            </a:r>
            <a:br>
              <a:rPr lang="en-GB" altLang="fr-FR" sz="3200" kern="0" dirty="0"/>
            </a:br>
            <a:r>
              <a:rPr lang="en-GB" altLang="fr-FR" sz="2800" kern="0" dirty="0"/>
              <a:t> </a:t>
            </a:r>
            <a:r>
              <a:rPr lang="sl-SI" altLang="fr-FR" sz="2800" b="1" i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</a:t>
            </a:r>
            <a:r>
              <a:rPr lang="en-GB" altLang="fr-FR" sz="2800" b="1" i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iterranean</a:t>
            </a:r>
            <a:r>
              <a:rPr lang="en-GB" altLang="fr-FR" sz="2800" b="1" i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coast and </a:t>
            </a:r>
            <a:r>
              <a:rPr lang="sl-SI" altLang="fr-FR" sz="2800" b="1" i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800" b="1" i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macro-regional </a:t>
            </a:r>
            <a:r>
              <a:rPr lang="en-GB" altLang="fr-FR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 week  </a:t>
            </a:r>
            <a:r>
              <a:rPr lang="en-GB" altLang="fr-FR" sz="32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altLang="fr-FR" sz="32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sl-SI" sz="32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altLang="sl-SI" sz="32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altLang="sl-SI" sz="32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1782" y="5357334"/>
            <a:ext cx="4008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accent1">
                    <a:lumMod val="50000"/>
                  </a:schemeClr>
                </a:solidFill>
              </a:rPr>
              <a:t>TSG 3 </a:t>
            </a:r>
            <a:r>
              <a:rPr lang="sl-SI" sz="1400" dirty="0" err="1" smtClean="0">
                <a:solidFill>
                  <a:schemeClr val="accent1">
                    <a:lumMod val="50000"/>
                  </a:schemeClr>
                </a:solidFill>
              </a:rPr>
              <a:t>Pillar</a:t>
            </a:r>
            <a:r>
              <a:rPr lang="sl-SI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400" dirty="0" err="1" smtClean="0">
                <a:solidFill>
                  <a:schemeClr val="accent1">
                    <a:lumMod val="50000"/>
                  </a:schemeClr>
                </a:solidFill>
              </a:rPr>
              <a:t>coordinators</a:t>
            </a:r>
            <a:r>
              <a:rPr lang="sl-SI" sz="1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sl-SI" sz="1400" dirty="0">
                <a:solidFill>
                  <a:schemeClr val="accent1">
                    <a:lumMod val="50000"/>
                  </a:schemeClr>
                </a:solidFill>
              </a:rPr>
              <a:t>Mitja Bricelj, </a:t>
            </a:r>
            <a:r>
              <a:rPr lang="sl-SI" sz="1400" dirty="0" err="1">
                <a:solidFill>
                  <a:schemeClr val="accent1">
                    <a:lumMod val="50000"/>
                  </a:schemeClr>
                </a:solidFill>
              </a:rPr>
              <a:t>PhD</a:t>
            </a:r>
            <a:r>
              <a:rPr lang="sl-SI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sl-SI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1400" dirty="0">
                <a:solidFill>
                  <a:schemeClr val="accent1">
                    <a:lumMod val="50000"/>
                  </a:schemeClr>
                </a:solidFill>
              </a:rPr>
              <a:t>Senad </a:t>
            </a:r>
            <a:r>
              <a:rPr lang="sl-SI" sz="1400" dirty="0" err="1">
                <a:solidFill>
                  <a:schemeClr val="accent1">
                    <a:lumMod val="50000"/>
                  </a:schemeClr>
                </a:solidFill>
              </a:rPr>
              <a:t>Oprašič</a:t>
            </a:r>
            <a:r>
              <a:rPr lang="sl-SI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l-SI" sz="1400" dirty="0" err="1" smtClean="0">
                <a:solidFill>
                  <a:schemeClr val="accent1">
                    <a:lumMod val="50000"/>
                  </a:schemeClr>
                </a:solidFill>
              </a:rPr>
              <a:t>PhD</a:t>
            </a:r>
            <a:endParaRPr lang="sl-SI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292157"/>
            <a:ext cx="1592911" cy="1027685"/>
          </a:xfrm>
          <a:prstGeom prst="rect">
            <a:avLst/>
          </a:prstGeom>
        </p:spPr>
      </p:pic>
      <p:pic>
        <p:nvPicPr>
          <p:cNvPr id="13" name="Označba mesta vsebin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91" y="228942"/>
            <a:ext cx="18319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68414" y="457200"/>
            <a:ext cx="5658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000" b="1" dirty="0" err="1" smtClean="0"/>
              <a:t>Key</a:t>
            </a:r>
            <a:r>
              <a:rPr lang="sl-SI" sz="3000" b="1" dirty="0" smtClean="0"/>
              <a:t> </a:t>
            </a:r>
            <a:r>
              <a:rPr lang="sl-SI" sz="3000" b="1" dirty="0" err="1" smtClean="0"/>
              <a:t>messages</a:t>
            </a:r>
            <a:r>
              <a:rPr lang="sl-SI" sz="3000" b="1" dirty="0" smtClean="0"/>
              <a:t> – </a:t>
            </a:r>
            <a:r>
              <a:rPr lang="sl-SI" sz="3000" b="1" dirty="0" err="1" smtClean="0"/>
              <a:t>Day</a:t>
            </a:r>
            <a:r>
              <a:rPr lang="sl-SI" sz="3000" b="1" dirty="0" smtClean="0"/>
              <a:t> 1 </a:t>
            </a:r>
            <a:endParaRPr lang="en-GB" sz="3000" b="1" dirty="0"/>
          </a:p>
        </p:txBody>
      </p:sp>
      <p:sp>
        <p:nvSpPr>
          <p:cNvPr id="2" name="Pravokotnik 1"/>
          <p:cNvSpPr/>
          <p:nvPr/>
        </p:nvSpPr>
        <p:spPr>
          <a:xfrm>
            <a:off x="750498" y="1341754"/>
            <a:ext cx="76430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MRS can deliver EU Green Deal on a regional scale- closer to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Modern RB, Costal and Marine management recognise the potential of Blue and Green infrastructure for sustainable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Blue and Green corridors in MSP recognising importance of </a:t>
            </a:r>
            <a:r>
              <a:rPr lang="en-GB" dirty="0" err="1" smtClean="0">
                <a:latin typeface="Helvetica" panose="020B0604020202020204" pitchFamily="34" charset="0"/>
                <a:ea typeface="Times New Roman" panose="02020603050405020304" pitchFamily="18" charset="0"/>
              </a:rPr>
              <a:t>ecoconectivity</a:t>
            </a:r>
            <a:r>
              <a:rPr lang="en-GB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 and biodiversity for the GES, reproductive and </a:t>
            </a:r>
            <a:r>
              <a:rPr lang="sl-SI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HEALTHY</a:t>
            </a:r>
            <a:r>
              <a:rPr lang="en-GB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 Sea.</a:t>
            </a:r>
            <a:r>
              <a:rPr lang="sl-SI" dirty="0"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sl-SI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4" y="3290978"/>
            <a:ext cx="3562711" cy="26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68414" y="457200"/>
            <a:ext cx="5658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000" b="1" dirty="0" err="1" smtClean="0"/>
              <a:t>Key</a:t>
            </a:r>
            <a:r>
              <a:rPr lang="sl-SI" sz="3000" b="1" dirty="0" smtClean="0"/>
              <a:t> </a:t>
            </a:r>
            <a:r>
              <a:rPr lang="sl-SI" sz="3000" b="1" dirty="0" err="1" smtClean="0"/>
              <a:t>messages</a:t>
            </a:r>
            <a:r>
              <a:rPr lang="sl-SI" sz="3000" b="1" dirty="0" smtClean="0"/>
              <a:t> – </a:t>
            </a:r>
            <a:r>
              <a:rPr lang="sl-SI" sz="3000" b="1" dirty="0" err="1" smtClean="0"/>
              <a:t>Day</a:t>
            </a:r>
            <a:r>
              <a:rPr lang="sl-SI" sz="3000" b="1" dirty="0" smtClean="0"/>
              <a:t> 2 </a:t>
            </a:r>
            <a:endParaRPr lang="en-GB" sz="3000" b="1" dirty="0"/>
          </a:p>
        </p:txBody>
      </p:sp>
      <p:sp>
        <p:nvSpPr>
          <p:cNvPr id="2" name="Pravokotnik 1"/>
          <p:cNvSpPr/>
          <p:nvPr/>
        </p:nvSpPr>
        <p:spPr>
          <a:xfrm>
            <a:off x="750498" y="1341754"/>
            <a:ext cx="76430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n-GB" dirty="0"/>
              <a:t>Investing in Green infrastructure is investing in our future. MRS translate EU policies into local implementation. </a:t>
            </a:r>
            <a:endParaRPr lang="sl-SI" dirty="0" smtClean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l-SI" dirty="0"/>
              <a:t>N</a:t>
            </a:r>
            <a:r>
              <a:rPr lang="en-GB" dirty="0" err="1" smtClean="0"/>
              <a:t>eed</a:t>
            </a:r>
            <a:r>
              <a:rPr lang="en-GB" dirty="0" smtClean="0"/>
              <a:t> </a:t>
            </a:r>
            <a:r>
              <a:rPr lang="en-GB" dirty="0"/>
              <a:t>to recognise and accept MRS framework as </a:t>
            </a:r>
            <a:r>
              <a:rPr lang="sl-SI" dirty="0" smtClean="0"/>
              <a:t> a </a:t>
            </a:r>
            <a:r>
              <a:rPr lang="sl-SI" dirty="0" err="1" smtClean="0"/>
              <a:t>framework</a:t>
            </a:r>
            <a:r>
              <a:rPr lang="sl-SI" dirty="0" smtClean="0"/>
              <a:t> </a:t>
            </a:r>
            <a:r>
              <a:rPr lang="sl-SI" dirty="0"/>
              <a:t>t</a:t>
            </a:r>
            <a:r>
              <a:rPr lang="sl-SI" dirty="0" smtClean="0"/>
              <a:t>o </a:t>
            </a:r>
            <a:r>
              <a:rPr lang="sl-SI" dirty="0" err="1" smtClean="0"/>
              <a:t>overcome</a:t>
            </a:r>
            <a:r>
              <a:rPr lang="sl-SI" dirty="0" smtClean="0"/>
              <a:t> </a:t>
            </a:r>
            <a:r>
              <a:rPr lang="sl-SI" dirty="0" err="1" smtClean="0"/>
              <a:t>sectoral</a:t>
            </a:r>
            <a:r>
              <a:rPr lang="sl-SI" dirty="0" smtClean="0"/>
              <a:t> </a:t>
            </a:r>
            <a:r>
              <a:rPr lang="sl-SI" dirty="0" err="1" smtClean="0"/>
              <a:t>approach</a:t>
            </a:r>
            <a:r>
              <a:rPr lang="sl-SI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countries – acceptance; recognition;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MRS </a:t>
            </a:r>
            <a:r>
              <a:rPr lang="sl-SI" dirty="0" smtClean="0"/>
              <a:t>as a </a:t>
            </a:r>
            <a:r>
              <a:rPr lang="sl-SI" dirty="0" err="1" smtClean="0"/>
              <a:t>tool</a:t>
            </a:r>
            <a:r>
              <a:rPr lang="sl-SI" dirty="0" smtClean="0"/>
              <a:t> f</a:t>
            </a:r>
            <a:r>
              <a:rPr lang="en-GB" dirty="0" smtClean="0"/>
              <a:t>or </a:t>
            </a:r>
            <a:r>
              <a:rPr lang="en-GB" dirty="0" err="1" smtClean="0"/>
              <a:t>integra</a:t>
            </a:r>
            <a:r>
              <a:rPr lang="sl-SI" dirty="0" err="1" smtClean="0"/>
              <a:t>tion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transboundary</a:t>
            </a:r>
            <a:r>
              <a:rPr lang="sl-SI" dirty="0" smtClean="0"/>
              <a:t> </a:t>
            </a:r>
            <a:r>
              <a:rPr lang="sl-SI" dirty="0" err="1" smtClean="0"/>
              <a:t>solutions</a:t>
            </a:r>
            <a:r>
              <a:rPr lang="en-GB" dirty="0" smtClean="0"/>
              <a:t>.  </a:t>
            </a:r>
            <a:endParaRPr lang="sl-SI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n-GB" dirty="0"/>
              <a:t>The MRS and the EDG have common priorities and challenges that can be efficiently tackled only in an integrated way considering </a:t>
            </a:r>
            <a:r>
              <a:rPr lang="en-GB" dirty="0" smtClean="0"/>
              <a:t>the </a:t>
            </a:r>
            <a:r>
              <a:rPr lang="en-GB" dirty="0"/>
              <a:t>links with the SDGs. Feasible green recovery measures planned for each West Balkan country should also be included in IPA programming process.</a:t>
            </a:r>
            <a:endParaRPr lang="sl-SI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n-GB" dirty="0"/>
              <a:t>MRSs are a tool for the implementation of Green </a:t>
            </a:r>
            <a:r>
              <a:rPr lang="en-GB" dirty="0" smtClean="0"/>
              <a:t>Deal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regional</a:t>
            </a:r>
            <a:r>
              <a:rPr lang="sl-SI" dirty="0" smtClean="0"/>
              <a:t> </a:t>
            </a:r>
            <a:r>
              <a:rPr lang="sl-SI" dirty="0" err="1" smtClean="0"/>
              <a:t>level</a:t>
            </a:r>
            <a:r>
              <a:rPr lang="sl-SI" dirty="0" smtClean="0"/>
              <a:t>.</a:t>
            </a:r>
            <a:r>
              <a:rPr lang="en-GB" dirty="0" smtClean="0"/>
              <a:t> Countries </a:t>
            </a:r>
            <a:r>
              <a:rPr lang="en-GB" dirty="0"/>
              <a:t>must design and implement policies going "Greener" and "Smarter" and with much more synergies and cooperation among states and </a:t>
            </a:r>
            <a:r>
              <a:rPr lang="en-GB" dirty="0" smtClean="0"/>
              <a:t>at </a:t>
            </a:r>
            <a:r>
              <a:rPr lang="en-GB" dirty="0"/>
              <a:t>a regional level.    </a:t>
            </a:r>
            <a:endParaRPr lang="sl-SI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60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0167" y="1304497"/>
            <a:ext cx="7159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1750" b="1" u="sng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2"/>
              </a:rPr>
              <a:t>Andreja Jerina</a:t>
            </a:r>
            <a:r>
              <a:rPr lang="en-GB" sz="1750" b="1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,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National Coordinator for EUSAIR, EUSALP and EUSDR in Slovenia </a:t>
            </a:r>
            <a:endParaRPr lang="sl-SI" sz="1750" i="1" spc="20" dirty="0" smtClean="0">
              <a:solidFill>
                <a:srgbClr val="00000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1750" b="1" u="sng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3"/>
              </a:rPr>
              <a:t>Humberto Delgado Rosa</a:t>
            </a:r>
            <a:r>
              <a:rPr lang="en-GB" sz="1750" b="1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,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DG ENVIRONMENT (Director, Directorate D-Natural Capital), European Commission  </a:t>
            </a:r>
            <a:endParaRPr lang="sl-SI" sz="1750" i="1" spc="20" dirty="0" smtClean="0">
              <a:solidFill>
                <a:srgbClr val="00000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1750" b="1" u="sng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4"/>
              </a:rPr>
              <a:t>Jean Pierre </a:t>
            </a:r>
            <a:r>
              <a:rPr lang="en-GB" sz="1750" b="1" u="sng" spc="2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4"/>
              </a:rPr>
              <a:t>Halkin</a:t>
            </a:r>
            <a:r>
              <a:rPr lang="en-GB" sz="1750" b="1" u="sng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4"/>
              </a:rPr>
              <a:t>,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DG REGIO (Head of Unit D1, Macro-regions, Transnational/Interregional/External Cooperation, Enlargement), European Commission </a:t>
            </a:r>
            <a:endParaRPr lang="sl-SI" sz="1750" i="1" spc="20" dirty="0" smtClean="0">
              <a:solidFill>
                <a:srgbClr val="00000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1750" b="1" u="sng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5"/>
              </a:rPr>
              <a:t>Mitja Bricelj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, EUSAIR Pillar 3</a:t>
            </a:r>
            <a:r>
              <a:rPr lang="sl-SI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‘Environmental </a:t>
            </a:r>
            <a:endParaRPr lang="sl-SI" sz="1750" spc="2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lvl="0">
              <a:spcAft>
                <a:spcPts val="0"/>
              </a:spcAft>
            </a:pPr>
            <a:r>
              <a:rPr lang="sl-SI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     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Quality’ Coordinator, Slovenia </a:t>
            </a:r>
            <a:endParaRPr lang="sl-SI" sz="1750" i="1" spc="20" dirty="0" smtClean="0">
              <a:solidFill>
                <a:srgbClr val="00000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1750" b="1" u="sng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  <a:hlinkClick r:id="rId6"/>
              </a:rPr>
              <a:t>Senad Oprašić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, EUSAIR Pillar 3 ‘Environmental</a:t>
            </a:r>
            <a:endParaRPr lang="sl-SI" sz="1750" spc="2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lvl="0">
              <a:spcAft>
                <a:spcPts val="0"/>
              </a:spcAft>
            </a:pPr>
            <a:r>
              <a:rPr lang="sl-SI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    </a:t>
            </a:r>
            <a:r>
              <a:rPr lang="en-GB" sz="1750" spc="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Quality’ Coordinator, Bosnia and Herzegovina	</a:t>
            </a:r>
            <a:endParaRPr lang="sl-SI" sz="1750" i="1" spc="2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57863" y="345057"/>
            <a:ext cx="5658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000" b="1" dirty="0" err="1" smtClean="0"/>
              <a:t>Concluding</a:t>
            </a:r>
            <a:r>
              <a:rPr lang="sl-SI" sz="3000" b="1" dirty="0" smtClean="0"/>
              <a:t> </a:t>
            </a:r>
            <a:r>
              <a:rPr lang="sl-SI" sz="3000" b="1" dirty="0" err="1" smtClean="0"/>
              <a:t>remarks</a:t>
            </a:r>
            <a:endParaRPr lang="en-GB" sz="3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27" y="3171776"/>
            <a:ext cx="3796060" cy="26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47625" y="1733076"/>
            <a:ext cx="83439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sl-SI" altLang="fr-FR" sz="1400" b="1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sl-SI" altLang="fr-FR" sz="1400" b="1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sl-SI" altLang="fr-FR" sz="1400" b="1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l-SI" altLang="fr-FR" sz="1400" b="1" i="1" dirty="0">
                <a:solidFill>
                  <a:srgbClr val="000000"/>
                </a:solidFill>
              </a:rPr>
              <a:t>EUSAIR </a:t>
            </a:r>
            <a:r>
              <a:rPr lang="en-GB" altLang="fr-FR" sz="1400" b="1" i="1" dirty="0">
                <a:solidFill>
                  <a:srgbClr val="000000"/>
                </a:solidFill>
              </a:rPr>
              <a:t>Facility Point </a:t>
            </a:r>
            <a:r>
              <a:rPr lang="sl-SI" altLang="fr-FR" sz="1400" b="1" i="1" dirty="0">
                <a:solidFill>
                  <a:srgbClr val="000000"/>
                </a:solidFill>
              </a:rPr>
              <a:t>Project </a:t>
            </a:r>
            <a:r>
              <a:rPr lang="sl-SI" altLang="fr-FR" sz="1400" b="1" i="1" dirty="0" smtClean="0">
                <a:solidFill>
                  <a:srgbClr val="000000"/>
                </a:solidFill>
              </a:rPr>
              <a:t>team</a:t>
            </a:r>
            <a:r>
              <a:rPr lang="en-GB" altLang="fr-FR" sz="1400" b="1" dirty="0">
                <a:solidFill>
                  <a:srgbClr val="000000"/>
                </a:solidFill>
              </a:rPr>
              <a:t/>
            </a:r>
            <a:br>
              <a:rPr lang="en-GB" altLang="fr-FR" sz="1400" b="1" dirty="0">
                <a:solidFill>
                  <a:srgbClr val="000000"/>
                </a:solidFill>
              </a:rPr>
            </a:br>
            <a:r>
              <a:rPr lang="en-GB" altLang="fr-FR" sz="1400" b="1" dirty="0">
                <a:solidFill>
                  <a:srgbClr val="000000"/>
                </a:solidFill>
              </a:rPr>
              <a:t>EU Strategy for the Adriatic-Ionian Region (EUSAIR</a:t>
            </a:r>
            <a:r>
              <a:rPr lang="en-GB" altLang="fr-FR" sz="1400" dirty="0">
                <a:solidFill>
                  <a:srgbClr val="000000"/>
                </a:solidFill>
              </a:rPr>
              <a:t>)</a:t>
            </a:r>
            <a:r>
              <a:rPr lang="en-GB" altLang="fr-FR" sz="1400" b="1" dirty="0">
                <a:solidFill>
                  <a:srgbClr val="000000"/>
                </a:solidFill>
              </a:rPr>
              <a:t/>
            </a:r>
            <a:br>
              <a:rPr lang="en-GB" altLang="fr-FR" sz="1400" b="1" dirty="0">
                <a:solidFill>
                  <a:srgbClr val="000000"/>
                </a:solidFill>
              </a:rPr>
            </a:br>
            <a:r>
              <a:rPr lang="en-GB" altLang="fr-FR" sz="1400" b="1" dirty="0">
                <a:solidFill>
                  <a:srgbClr val="000000"/>
                </a:solidFill>
              </a:rPr>
              <a:t>FACILITY POINT – Supporting the Governance of the EUSAIR</a:t>
            </a:r>
            <a:r>
              <a:rPr lang="en-GB" altLang="fr-FR" sz="1400" dirty="0">
                <a:solidFill>
                  <a:srgbClr val="000000"/>
                </a:solidFill>
              </a:rPr>
              <a:t> </a:t>
            </a:r>
            <a:br>
              <a:rPr lang="en-GB" altLang="fr-FR" sz="1400" dirty="0">
                <a:solidFill>
                  <a:srgbClr val="000000"/>
                </a:solidFill>
              </a:rPr>
            </a:br>
            <a:r>
              <a:rPr lang="en-GB" altLang="fr-FR" sz="1400" dirty="0">
                <a:solidFill>
                  <a:srgbClr val="000000"/>
                </a:solidFill>
              </a:rPr>
              <a:t>Republic of Slovenia, </a:t>
            </a:r>
            <a:endParaRPr lang="sl-SI" altLang="fr-FR" sz="1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fr-FR" sz="1400" dirty="0">
                <a:solidFill>
                  <a:srgbClr val="000000"/>
                </a:solidFill>
              </a:rPr>
              <a:t/>
            </a:r>
            <a:br>
              <a:rPr lang="en-GB" altLang="fr-FR" sz="1400" dirty="0">
                <a:solidFill>
                  <a:srgbClr val="000000"/>
                </a:solidFill>
              </a:rPr>
            </a:br>
            <a:r>
              <a:rPr lang="en-GB" altLang="fr-FR" sz="1400" dirty="0">
                <a:solidFill>
                  <a:srgbClr val="000000"/>
                </a:solidFill>
              </a:rPr>
              <a:t>   </a:t>
            </a:r>
            <a:r>
              <a:rPr lang="en-GB" altLang="fr-FR" sz="1400" u="sng" dirty="0">
                <a:solidFill>
                  <a:srgbClr val="376092"/>
                </a:solidFill>
              </a:rPr>
              <a:t/>
            </a:r>
            <a:br>
              <a:rPr lang="en-GB" altLang="fr-FR" sz="1400" u="sng" dirty="0">
                <a:solidFill>
                  <a:srgbClr val="376092"/>
                </a:solidFill>
              </a:rPr>
            </a:br>
            <a:endParaRPr lang="en-GB" altLang="fr-FR" sz="1400" dirty="0">
              <a:solidFill>
                <a:srgbClr val="376092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85421" y="3476808"/>
            <a:ext cx="8069229" cy="17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en-US" sz="1100" dirty="0">
                <a:solidFill>
                  <a:srgbClr val="28A481"/>
                </a:solidFill>
                <a:latin typeface="Arial" panose="020B0604020202020204" pitchFamily="34" charset="0"/>
              </a:rPr>
              <a:t>www.adriatic-ionian.eu</a:t>
            </a:r>
          </a:p>
          <a:p>
            <a:pPr>
              <a:lnSpc>
                <a:spcPct val="130000"/>
              </a:lnSpc>
            </a:pPr>
            <a:r>
              <a:rPr lang="it-IT" altLang="en-US" sz="1100" dirty="0" smtClean="0">
                <a:solidFill>
                  <a:srgbClr val="28A481"/>
                </a:solidFill>
                <a:latin typeface="Arial" panose="020B0604020202020204" pitchFamily="34" charset="0"/>
              </a:rPr>
              <a:t>eusair@</a:t>
            </a:r>
            <a:r>
              <a:rPr lang="sl-SI" altLang="en-US" sz="1100" dirty="0" err="1" smtClean="0">
                <a:solidFill>
                  <a:srgbClr val="28A481"/>
                </a:solidFill>
                <a:latin typeface="Arial" panose="020B0604020202020204" pitchFamily="34" charset="0"/>
              </a:rPr>
              <a:t>izola</a:t>
            </a:r>
            <a:r>
              <a:rPr lang="sl-SI" altLang="en-US" sz="1100" dirty="0" smtClean="0">
                <a:solidFill>
                  <a:srgbClr val="28A481"/>
                </a:solidFill>
                <a:latin typeface="Arial" panose="020B0604020202020204" pitchFamily="34" charset="0"/>
              </a:rPr>
              <a:t>.</a:t>
            </a:r>
            <a:r>
              <a:rPr lang="it-IT" altLang="en-US" sz="1100" dirty="0" smtClean="0">
                <a:solidFill>
                  <a:srgbClr val="28A481"/>
                </a:solidFill>
                <a:latin typeface="Arial" panose="020B0604020202020204" pitchFamily="34" charset="0"/>
              </a:rPr>
              <a:t>si</a:t>
            </a:r>
            <a:endParaRPr lang="it-IT" altLang="en-US" sz="1100" dirty="0">
              <a:solidFill>
                <a:srgbClr val="28A48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it-IT" altLang="en-US" sz="1100" dirty="0">
                <a:solidFill>
                  <a:srgbClr val="28A481"/>
                </a:solidFill>
                <a:latin typeface="Arial" panose="020B0604020202020204" pitchFamily="34" charset="0"/>
              </a:rPr>
              <a:t>Eusair </a:t>
            </a:r>
            <a:r>
              <a:rPr lang="it-IT" altLang="en-US" sz="1100" dirty="0" err="1">
                <a:solidFill>
                  <a:srgbClr val="28A481"/>
                </a:solidFill>
                <a:latin typeface="Arial" panose="020B0604020202020204" pitchFamily="34" charset="0"/>
              </a:rPr>
              <a:t>Facility</a:t>
            </a:r>
            <a:r>
              <a:rPr lang="it-IT" altLang="en-US" sz="1100" dirty="0">
                <a:solidFill>
                  <a:srgbClr val="28A481"/>
                </a:solidFill>
                <a:latin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en-US" sz="1100" dirty="0">
                <a:solidFill>
                  <a:srgbClr val="28A481"/>
                </a:solidFill>
                <a:latin typeface="Arial" panose="020B0604020202020204" pitchFamily="34" charset="0"/>
              </a:rPr>
              <a:t>@</a:t>
            </a:r>
            <a:r>
              <a:rPr lang="it-IT" altLang="en-US" sz="1100" dirty="0" err="1" smtClean="0">
                <a:solidFill>
                  <a:srgbClr val="28A481"/>
                </a:solidFill>
                <a:latin typeface="Arial" panose="020B0604020202020204" pitchFamily="34" charset="0"/>
              </a:rPr>
              <a:t>EusairPoint</a:t>
            </a:r>
            <a:endParaRPr lang="it-IT" altLang="en-US" sz="1100" dirty="0">
              <a:solidFill>
                <a:srgbClr val="28A48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it-IT" altLang="en-US" sz="1100" dirty="0">
                <a:solidFill>
                  <a:srgbClr val="28A481"/>
                </a:solidFill>
                <a:latin typeface="Arial" panose="020B0604020202020204" pitchFamily="34" charset="0"/>
              </a:rPr>
              <a:t>EUSAIR </a:t>
            </a:r>
            <a:r>
              <a:rPr lang="it-IT" altLang="en-US" sz="1100" dirty="0" err="1">
                <a:solidFill>
                  <a:srgbClr val="28A481"/>
                </a:solidFill>
                <a:latin typeface="Arial" panose="020B0604020202020204" pitchFamily="34" charset="0"/>
              </a:rPr>
              <a:t>Facility</a:t>
            </a:r>
            <a:r>
              <a:rPr lang="it-IT" altLang="en-US" sz="1100" dirty="0">
                <a:solidFill>
                  <a:srgbClr val="28A481"/>
                </a:solidFill>
                <a:latin typeface="Arial" panose="020B0604020202020204" pitchFamily="34" charset="0"/>
              </a:rPr>
              <a:t> Point</a:t>
            </a:r>
            <a:endParaRPr lang="en-US" altLang="en-US" sz="1100" dirty="0">
              <a:solidFill>
                <a:srgbClr val="28A48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323</Words>
  <Application>Microsoft Office PowerPoint</Application>
  <PresentationFormat>Diaprojekcija na zaslonu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15" baseType="lpstr">
      <vt:lpstr>MS PGothic</vt:lpstr>
      <vt:lpstr>Arial</vt:lpstr>
      <vt:lpstr>Calibri</vt:lpstr>
      <vt:lpstr>Franklin Gothic Book</vt:lpstr>
      <vt:lpstr>Helvetica</vt:lpstr>
      <vt:lpstr>Open Sans</vt:lpstr>
      <vt:lpstr>Times New Roman</vt:lpstr>
      <vt:lpstr>Wingdings</vt:lpstr>
      <vt:lpstr>7_Custom Design</vt:lpstr>
      <vt:lpstr>3_Custom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Maja Mahne</cp:lastModifiedBy>
  <cp:revision>57</cp:revision>
  <cp:lastPrinted>2020-09-17T07:26:35Z</cp:lastPrinted>
  <dcterms:created xsi:type="dcterms:W3CDTF">2020-08-06T09:24:55Z</dcterms:created>
  <dcterms:modified xsi:type="dcterms:W3CDTF">2020-12-30T07:43:46Z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