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3" r:id="rId2"/>
  </p:sldMasterIdLst>
  <p:notesMasterIdLst>
    <p:notesMasterId r:id="rId10"/>
  </p:notesMasterIdLst>
  <p:sldIdLst>
    <p:sldId id="4138" r:id="rId3"/>
    <p:sldId id="4152" r:id="rId4"/>
    <p:sldId id="4146" r:id="rId5"/>
    <p:sldId id="4157" r:id="rId6"/>
    <p:sldId id="4158" r:id="rId7"/>
    <p:sldId id="4159" r:id="rId8"/>
    <p:sldId id="283" r:id="rId9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4138"/>
            <p14:sldId id="4152"/>
            <p14:sldId id="4146"/>
            <p14:sldId id="4157"/>
            <p14:sldId id="4158"/>
            <p14:sldId id="4159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2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Magdalena Rakovec" initials="MR" lastIdx="7" clrIdx="1">
    <p:extLst>
      <p:ext uri="{19B8F6BF-5375-455C-9EA6-DF929625EA0E}">
        <p15:presenceInfo xmlns:p15="http://schemas.microsoft.com/office/powerpoint/2012/main" userId="S::magdalena.rakovec@cep.si::cac621a0-f45a-4206-b53a-6303ee085b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5254"/>
    <a:srgbClr val="80A9A1"/>
    <a:srgbClr val="D7E2E6"/>
    <a:srgbClr val="8FA2C3"/>
    <a:srgbClr val="BA7F80"/>
    <a:srgbClr val="CC5D12"/>
    <a:srgbClr val="F2A16A"/>
    <a:srgbClr val="E5B671"/>
    <a:srgbClr val="BC9B84"/>
    <a:srgbClr val="E8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 autoAdjust="0"/>
    <p:restoredTop sz="93559" autoAdjust="0"/>
  </p:normalViewPr>
  <p:slideViewPr>
    <p:cSldViewPr snapToGrid="0">
      <p:cViewPr varScale="1">
        <p:scale>
          <a:sx n="103" d="100"/>
          <a:sy n="103" d="100"/>
        </p:scale>
        <p:origin x="7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2752015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85884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14190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5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81234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555129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ABDF-C0A2-8495-FC12-D5799109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5BBC9-61E3-42D8-A719-CAAC6BBCE146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5B30B-ACD8-F80E-F764-81630BBF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FC0C3F-B355-1C30-85F0-CB5BC7B96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8469F-7C10-4AAA-A10B-301443C864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90329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05B999-B5FC-0D22-F64D-919999FA8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01F65-D6B3-46F6-A3F0-CCFB0DEB682E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A1A54-027A-C3A1-CE06-CF73D9A3B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88F01-FC0A-B5A7-0675-E68C41D2E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EFFCE-89C4-44B2-B891-214D2412BC9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3297841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930B1-3536-2F84-95A1-C3AC3351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C415C-43C4-4B4F-8060-9EE08FC35791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D9332-5C3F-CA28-7BAF-D7B7BB7A3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D4043-7F7A-DD21-8447-036B5BBCE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4A658-30F6-46EC-88A5-5765E9DF2D5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39470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E89AD27-5815-1B9B-D099-2E26BCC72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57E97-2631-4F28-899F-3DD6930A9032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4D01E2-00CE-BCD1-B077-FD2A9FEC2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F0F729-5146-6CB6-9144-C9C0F472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90AA-3203-4922-AB8B-46FDE35D786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423828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11EB34F-C903-A69B-BEE6-17683A048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0E58-3186-4406-A017-A92EF74EFC2E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46B3F6-4DA9-9070-F06D-77466ECD3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BD2F83-638E-2118-B481-C8329BEA0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0C3B0-95EF-4A9A-AF4D-A4EACB3749A6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457369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E892C7B-2474-72A2-590F-3E684FA97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7E961-8C00-478E-9535-3114A90F4733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43B2C7-B6C0-CE8D-A048-732C23ED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AA8EA0-DD32-97AF-A498-10493AB67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E5EA-664A-4FC2-8D5B-78D7686BDD9B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277964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73E23B1-6840-0624-C3F3-30DFA1361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C8407-6657-4482-82AC-F7397CF5F5D4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326BCD8-35B6-97F4-0A96-E49E2FF22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F2F235-9F26-6D61-8B05-464F90F3D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AFAF-90FC-46DB-B857-0732BB6674D7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11821684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38EB99-058E-EDFF-0F03-598653EBF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30E95-ED31-4995-A014-CA8D03189C90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B1E221-91BE-CF8D-F494-26DA58127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09FB535-DB63-28FD-D095-D5F153FE5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75508-CF9E-4F7F-96B7-D7C526CC3A69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82210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000428-B0BB-BCAA-22A5-263DFF95B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59DC0-6C4C-4889-B3EF-F124E37F32F0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0B7B4B-65A1-6FCD-607C-B7B71CF8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7E5606-E103-C453-187C-8626E6C52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30DC1-610C-474D-B8B7-F452B93EBAE4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6200207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CEB0CC-9BA0-62DF-540F-20AEB45B1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37AEE-FB6B-47A7-ACB2-FC01972FB321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D239D-EC5A-1AE2-EA56-B8227C9D7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3A714-E15A-FA37-4EE1-F137E6BE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6FF99-220D-496F-8737-4AF8E67A5790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459763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519B1-180F-7213-E718-28C124490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DD85-0ECF-4491-A31D-12333549128D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A1164-9314-E93C-5FCB-C99E06F54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7CEC-4FBB-484B-375B-5DFF8D6A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74132-DFBC-457C-9564-84E9D463BFEA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02230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>
            <a:extLst>
              <a:ext uri="{FF2B5EF4-FFF2-40B4-BE49-F238E27FC236}">
                <a16:creationId xmlns:a16="http://schemas.microsoft.com/office/drawing/2014/main" id="{7B9E5BF2-9AFD-4B3F-8B28-45642F8A76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  <a:endParaRPr lang="en-GB" altLang="sl-SI"/>
          </a:p>
        </p:txBody>
      </p:sp>
      <p:sp>
        <p:nvSpPr>
          <p:cNvPr id="3075" name="Text Placeholder 2">
            <a:extLst>
              <a:ext uri="{FF2B5EF4-FFF2-40B4-BE49-F238E27FC236}">
                <a16:creationId xmlns:a16="http://schemas.microsoft.com/office/drawing/2014/main" id="{80E3C352-B3BD-048C-7D1D-5D0CFE3C1E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en-GB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8DB46-C668-71C6-DF72-7ACBB1BC6E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2CE9AA-E575-4257-8404-6DE4671C812F}" type="datetimeFigureOut">
              <a:rPr lang="en-GB"/>
              <a:pPr>
                <a:defRPr/>
              </a:pPr>
              <a:t>11/09/2024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0DD0-2534-592F-C200-1B3636126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5FCEE-5EDA-4CA0-12C7-5D71B76DD6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8E41DC3-D644-40E0-8820-D17D777AC9FE}" type="slidenum">
              <a:rPr lang="en-GB" altLang="sl-SI"/>
              <a:pPr>
                <a:defRPr/>
              </a:pPr>
              <a:t>‹#›</a:t>
            </a:fld>
            <a:endParaRPr lang="en-GB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227137" y="3359204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sz="2800" b="1" i="1" kern="0" dirty="0"/>
              <a:t>EUSAIR Youth C</a:t>
            </a:r>
            <a:r>
              <a:rPr lang="sl-SI" altLang="fr-FR" sz="2800" b="1" i="1" kern="0" dirty="0" err="1"/>
              <a:t>ouncil</a:t>
            </a:r>
            <a:endParaRPr lang="sl-SI" altLang="fr-FR" sz="2800" b="1" i="1" kern="0" dirty="0"/>
          </a:p>
          <a:p>
            <a:pPr>
              <a:defRPr/>
            </a:pPr>
            <a:r>
              <a:rPr lang="sl-SI" sz="2800" b="1" i="1" kern="0" dirty="0">
                <a:effectLst/>
                <a:ea typeface="Times New Roman" panose="02020603050405020304" pitchFamily="18" charset="0"/>
              </a:rPr>
              <a:t>Point </a:t>
            </a:r>
            <a:r>
              <a:rPr lang="en-GB" sz="2800" b="1" i="1" dirty="0">
                <a:effectLst/>
                <a:ea typeface="Times New Roman" panose="02020603050405020304" pitchFamily="18" charset="0"/>
              </a:rPr>
              <a:t>3</a:t>
            </a:r>
            <a:r>
              <a:rPr lang="sl-SI" sz="2800" b="1" i="1" dirty="0">
                <a:ea typeface="Times New Roman" panose="02020603050405020304" pitchFamily="18" charset="0"/>
              </a:rPr>
              <a:t> - </a:t>
            </a:r>
            <a:r>
              <a:rPr lang="en-GB" sz="2800" b="1" i="1" dirty="0">
                <a:effectLst/>
                <a:ea typeface="Times New Roman" panose="02020603050405020304" pitchFamily="18" charset="0"/>
              </a:rPr>
              <a:t>List of EYC candidates and GB approval process</a:t>
            </a:r>
            <a:endParaRPr lang="en-US" sz="2800" b="1" i="1" dirty="0">
              <a:solidFill>
                <a:srgbClr val="44546A"/>
              </a:solidFill>
            </a:endParaRPr>
          </a:p>
          <a:p>
            <a:pPr>
              <a:defRPr/>
            </a:pPr>
            <a:endParaRPr lang="sl-SI" altLang="sl-SI" sz="2800" b="1" i="1" dirty="0"/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1943099" y="4482345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>
                <a:solidFill>
                  <a:schemeClr val="tx2"/>
                </a:solidFill>
              </a:rPr>
              <a:t>9th </a:t>
            </a:r>
            <a:r>
              <a:rPr lang="sl-SI" altLang="sl-SI" sz="2000" b="1" dirty="0" err="1">
                <a:solidFill>
                  <a:schemeClr val="tx2"/>
                </a:solidFill>
              </a:rPr>
              <a:t>Task</a:t>
            </a:r>
            <a:r>
              <a:rPr lang="sl-SI" altLang="sl-SI" sz="2000" b="1" dirty="0">
                <a:solidFill>
                  <a:schemeClr val="tx2"/>
                </a:solidFill>
              </a:rPr>
              <a:t> </a:t>
            </a:r>
            <a:r>
              <a:rPr lang="sl-SI" altLang="sl-SI" sz="2000" b="1" dirty="0" err="1">
                <a:solidFill>
                  <a:schemeClr val="tx2"/>
                </a:solidFill>
              </a:rPr>
              <a:t>Force</a:t>
            </a:r>
            <a:r>
              <a:rPr lang="en-GB" altLang="sl-SI" sz="2000" b="1" dirty="0">
                <a:solidFill>
                  <a:schemeClr val="tx2"/>
                </a:solidFill>
              </a:rPr>
              <a:t> meeting</a:t>
            </a: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 </a:t>
            </a:r>
            <a:r>
              <a:rPr lang="sl-SI" altLang="sl-SI" sz="2000" b="1" dirty="0">
                <a:solidFill>
                  <a:schemeClr val="tx2"/>
                </a:solidFill>
              </a:rPr>
              <a:t>11 September 2024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60E2FA96-5BC3-FD85-CFAE-5F77F35EF1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68" y="282120"/>
            <a:ext cx="3391714" cy="17669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2006	1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774818" y="129304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74818" y="92718"/>
            <a:ext cx="106154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1" dirty="0">
                <a:latin typeface="Georgia" panose="02040502050405020303" pitchFamily="18" charset="0"/>
              </a:rPr>
              <a:t>From list of selected candidates to </a:t>
            </a:r>
            <a:r>
              <a:rPr lang="en-US" sz="3600" b="1" i="1" dirty="0">
                <a:solidFill>
                  <a:srgbClr val="985254"/>
                </a:solidFill>
                <a:latin typeface="Georgia" panose="02040502050405020303" pitchFamily="18" charset="0"/>
              </a:rPr>
              <a:t>final EYC members</a:t>
            </a:r>
            <a:endParaRPr lang="en-US" sz="3600" dirty="0">
              <a:solidFill>
                <a:srgbClr val="985254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4819" y="1633150"/>
            <a:ext cx="9762542" cy="45901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None/>
            </a:pPr>
            <a:r>
              <a:rPr lang="sl-SI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As a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greed at the last TF (27.5.2024):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Report from the assessment/selection process and presentation of list of candidates at Autumn TF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Approval of list of candidates and reserve list by GB after TF with shortened procedure of 1 week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TF members to communicate with NCs to clarify any questions/concerns</a:t>
            </a:r>
          </a:p>
        </p:txBody>
      </p:sp>
    </p:spTree>
    <p:extLst>
      <p:ext uri="{BB962C8B-B14F-4D97-AF65-F5344CB8AC3E}">
        <p14:creationId xmlns:p14="http://schemas.microsoft.com/office/powerpoint/2010/main" val="8872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Online meeting with EYC members regarding next steps and organisation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PUBLIC INNAUGURATION EVENT in Greece	FEB/MARCH 2025/TBD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343927"/>
            <a:ext cx="106154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eorgia" panose="02040502050405020303" pitchFamily="18" charset="0"/>
              </a:rPr>
              <a:t>Possible Next Steps </a:t>
            </a:r>
            <a:r>
              <a:rPr lang="en-US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Towards</a:t>
            </a:r>
            <a:r>
              <a:rPr lang="en-US" sz="3200" b="1" i="1" dirty="0">
                <a:latin typeface="Georgia" panose="02040502050405020303" pitchFamily="18" charset="0"/>
              </a:rPr>
              <a:t> E</a:t>
            </a:r>
            <a:r>
              <a:rPr lang="sl-SI" sz="3200" b="1" i="1" dirty="0">
                <a:latin typeface="Georgia" panose="02040502050405020303" pitchFamily="18" charset="0"/>
              </a:rPr>
              <a:t>YC</a:t>
            </a:r>
            <a:r>
              <a:rPr lang="en-US" sz="3200" b="1" i="1" dirty="0">
                <a:latin typeface="Georgia" panose="02040502050405020303" pitchFamily="18" charset="0"/>
              </a:rPr>
              <a:t> 2024 Set-up</a:t>
            </a:r>
            <a:endParaRPr lang="sl-SI" sz="32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297579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581417-6BC5-06E8-0DB8-B31DF1FB5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111981"/>
              </p:ext>
            </p:extLst>
          </p:nvPr>
        </p:nvGraphicFramePr>
        <p:xfrm>
          <a:off x="922685" y="1600138"/>
          <a:ext cx="10079930" cy="3824164"/>
        </p:xfrm>
        <a:graphic>
          <a:graphicData uri="http://schemas.openxmlformats.org/drawingml/2006/table">
            <a:tbl>
              <a:tblPr firstRow="1" bandRow="1"/>
              <a:tblGrid>
                <a:gridCol w="6870199">
                  <a:extLst>
                    <a:ext uri="{9D8B030D-6E8A-4147-A177-3AD203B41FA5}">
                      <a16:colId xmlns:a16="http://schemas.microsoft.com/office/drawing/2014/main" val="1498034782"/>
                    </a:ext>
                  </a:extLst>
                </a:gridCol>
                <a:gridCol w="3209731">
                  <a:extLst>
                    <a:ext uri="{9D8B030D-6E8A-4147-A177-3AD203B41FA5}">
                      <a16:colId xmlns:a16="http://schemas.microsoft.com/office/drawing/2014/main" val="840191381"/>
                    </a:ext>
                  </a:extLst>
                </a:gridCol>
              </a:tblGrid>
              <a:tr h="32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</a:t>
                      </a:r>
                      <a:endParaRPr lang="sl-SI" sz="2000" kern="10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sl-SI" sz="2000" kern="10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5393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 of 20 selected candidates and 20 reserve candidates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10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591021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2000" kern="100" baseline="300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TASK FORCE meeting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11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901780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GB W</a:t>
                      </a:r>
                      <a:r>
                        <a:rPr lang="en-US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ritten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Procedure for approval of the list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12-19 SEPTEMBER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950075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Notification letters sent to selected candidates </a:t>
                      </a:r>
                      <a:endParaRPr lang="sl-SI" sz="2000" kern="100" noProof="0" dirty="0">
                        <a:solidFill>
                          <a:srgbClr val="000000"/>
                        </a:solidFill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(with letter of commitment to be signed)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SEPTEMBER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292955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Any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possible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replacement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list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SEPTEMBER –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329847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list of committed members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84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00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Online meeting with EYC members regarding next steps and </a:t>
            </a:r>
            <a:r>
              <a:rPr lang="en-US" dirty="0" err="1"/>
              <a:t>organisation</a:t>
            </a:r>
            <a:r>
              <a:rPr lang="en-US" dirty="0"/>
              <a:t>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PUBLIC INNAUGURATION EVENT in Greece	FEB/MARCH 2025/TBD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43389" y="329684"/>
            <a:ext cx="99579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latin typeface="Georgia" panose="02040502050405020303" pitchFamily="18" charset="0"/>
              </a:rPr>
              <a:t>Possible Next Steps </a:t>
            </a:r>
            <a:r>
              <a:rPr lang="sl-SI" sz="3200" b="1" i="1" dirty="0" err="1">
                <a:solidFill>
                  <a:srgbClr val="985254"/>
                </a:solidFill>
                <a:latin typeface="Georgia" panose="02040502050405020303" pitchFamily="18" charset="0"/>
              </a:rPr>
              <a:t>After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en-US" sz="3200" b="1" i="1" dirty="0">
                <a:latin typeface="Georgia" panose="02040502050405020303" pitchFamily="18" charset="0"/>
              </a:rPr>
              <a:t>E</a:t>
            </a:r>
            <a:r>
              <a:rPr lang="sl-SI" sz="3200" b="1" i="1" dirty="0">
                <a:latin typeface="Georgia" panose="02040502050405020303" pitchFamily="18" charset="0"/>
              </a:rPr>
              <a:t>YC</a:t>
            </a:r>
            <a:r>
              <a:rPr lang="en-US" sz="3200" b="1" i="1" dirty="0">
                <a:latin typeface="Georgia" panose="02040502050405020303" pitchFamily="18" charset="0"/>
              </a:rPr>
              <a:t> 2024 Set-up</a:t>
            </a:r>
            <a:endParaRPr lang="sl-SI" sz="32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297579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581417-6BC5-06E8-0DB8-B31DF1FB5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98688"/>
              </p:ext>
            </p:extLst>
          </p:nvPr>
        </p:nvGraphicFramePr>
        <p:xfrm>
          <a:off x="843389" y="1340811"/>
          <a:ext cx="9740527" cy="4188780"/>
        </p:xfrm>
        <a:graphic>
          <a:graphicData uri="http://schemas.openxmlformats.org/drawingml/2006/table">
            <a:tbl>
              <a:tblPr firstRow="1" bandRow="1"/>
              <a:tblGrid>
                <a:gridCol w="6179914">
                  <a:extLst>
                    <a:ext uri="{9D8B030D-6E8A-4147-A177-3AD203B41FA5}">
                      <a16:colId xmlns:a16="http://schemas.microsoft.com/office/drawing/2014/main" val="1498034782"/>
                    </a:ext>
                  </a:extLst>
                </a:gridCol>
                <a:gridCol w="3560613">
                  <a:extLst>
                    <a:ext uri="{9D8B030D-6E8A-4147-A177-3AD203B41FA5}">
                      <a16:colId xmlns:a16="http://schemas.microsoft.com/office/drawing/2014/main" val="840191381"/>
                    </a:ext>
                  </a:extLst>
                </a:gridCol>
              </a:tblGrid>
              <a:tr h="32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</a:t>
                      </a:r>
                      <a:endParaRPr lang="sl-SI" sz="2000" kern="10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sl-SI" sz="2000" kern="10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5393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list of committed members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84878"/>
                  </a:ext>
                </a:extLst>
              </a:tr>
              <a:tr h="51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Online meeting with EYC members regarding next steps and </a:t>
                      </a:r>
                      <a:r>
                        <a:rPr lang="en-US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organisation</a:t>
                      </a: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the inauguration meeting &amp; contacting those who were not selected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MID OCTOBER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0161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Inauguration meeting of EUSAIR Youth Council Members with capacity building in Croatia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division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of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tasks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timeline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OF NOVEMBER/TBD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16458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INNAUGURATION EVENT in Greece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possibly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the 2nd EYC meeting (1st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RoP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draft</a:t>
                      </a:r>
                      <a:r>
                        <a:rPr lang="sl-SI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EYC at 10th Forum)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FEB/MARCH 2025/TBD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70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0603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Online meeting with EYC members regarding next steps and </a:t>
            </a:r>
            <a:r>
              <a:rPr lang="en-US" dirty="0" err="1"/>
              <a:t>organisation</a:t>
            </a:r>
            <a:r>
              <a:rPr lang="en-US" dirty="0"/>
              <a:t>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PUBLIC INNAUGURATION EVENT in Greece	FEB/MARCH 2025/TBD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43389" y="329684"/>
            <a:ext cx="99579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E</a:t>
            </a:r>
            <a:r>
              <a:rPr lang="sl-SI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YC</a:t>
            </a:r>
            <a:r>
              <a:rPr lang="en-US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 202</a:t>
            </a:r>
            <a:r>
              <a:rPr lang="sl-SI" sz="3200" b="1" i="1" dirty="0">
                <a:solidFill>
                  <a:srgbClr val="985254"/>
                </a:solidFill>
                <a:latin typeface="Georgia" panose="02040502050405020303" pitchFamily="18" charset="0"/>
              </a:rPr>
              <a:t>5 </a:t>
            </a:r>
            <a:r>
              <a:rPr lang="sl-SI" sz="3200" b="1" i="1" dirty="0" err="1">
                <a:latin typeface="Georgia" panose="02040502050405020303" pitchFamily="18" charset="0"/>
              </a:rPr>
              <a:t>Call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sl-SI" sz="3200" b="1" i="1" dirty="0" err="1">
                <a:latin typeface="Georgia" panose="02040502050405020303" pitchFamily="18" charset="0"/>
              </a:rPr>
              <a:t>for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sl-SI" sz="3200" b="1" i="1" dirty="0" err="1">
                <a:latin typeface="Georgia" panose="02040502050405020303" pitchFamily="18" charset="0"/>
              </a:rPr>
              <a:t>Applications</a:t>
            </a:r>
            <a:endParaRPr lang="sl-SI" sz="3200" b="1" i="1" dirty="0">
              <a:latin typeface="Georgia" panose="02040502050405020303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22" y="1297579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9581417-6BC5-06E8-0DB8-B31DF1FB55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281680"/>
              </p:ext>
            </p:extLst>
          </p:nvPr>
        </p:nvGraphicFramePr>
        <p:xfrm>
          <a:off x="843389" y="2130136"/>
          <a:ext cx="9740527" cy="2954219"/>
        </p:xfrm>
        <a:graphic>
          <a:graphicData uri="http://schemas.openxmlformats.org/drawingml/2006/table">
            <a:tbl>
              <a:tblPr firstRow="1" bandRow="1"/>
              <a:tblGrid>
                <a:gridCol w="6179914">
                  <a:extLst>
                    <a:ext uri="{9D8B030D-6E8A-4147-A177-3AD203B41FA5}">
                      <a16:colId xmlns:a16="http://schemas.microsoft.com/office/drawing/2014/main" val="1498034782"/>
                    </a:ext>
                  </a:extLst>
                </a:gridCol>
                <a:gridCol w="3560613">
                  <a:extLst>
                    <a:ext uri="{9D8B030D-6E8A-4147-A177-3AD203B41FA5}">
                      <a16:colId xmlns:a16="http://schemas.microsoft.com/office/drawing/2014/main" val="840191381"/>
                    </a:ext>
                  </a:extLst>
                </a:gridCol>
              </a:tblGrid>
              <a:tr h="321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 dirty="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Task</a:t>
                      </a:r>
                      <a:endParaRPr lang="sl-SI" sz="2000" kern="10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kern="100">
                          <a:solidFill>
                            <a:srgbClr val="000000"/>
                          </a:solidFill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sl-SI" sz="2000" kern="10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A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45393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 appointed in 2024 to notify the TF about their commitment to continue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another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 OF 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984878"/>
                  </a:ext>
                </a:extLst>
              </a:tr>
              <a:tr h="5180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 in countries with missing members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901616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Assessment/Selection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MAY-JUNE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616458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Final list of members for EYC 2025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4970280"/>
                  </a:ext>
                </a:extLst>
              </a:tr>
              <a:tr h="303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Reserve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list 2024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active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until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2000" kern="100" noProof="0" dirty="0" err="1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</a:t>
                      </a:r>
                      <a:r>
                        <a:rPr lang="sl-SI" sz="2000" kern="100" noProof="0" dirty="0">
                          <a:effectLst/>
                          <a:latin typeface="Avenir Next LT Pro" panose="020B0504020202020204" pitchFamily="34" charset="-18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2026</a:t>
                      </a: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endParaRPr lang="en-US" sz="2000" kern="100" noProof="0" dirty="0">
                        <a:effectLst/>
                        <a:latin typeface="Avenir Next LT Pro" panose="020B0504020202020204" pitchFamily="34" charset="-18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40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0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Task	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End of Consolidation period	AUGUST 15 - SEPTEMBER 9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List of 20 selected members and 20 reserve members	SEPTEMBER 10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9th TASK FORCE meeting	SEPTEMBER 11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Written Procedure for approval of the list by the Governing Board 	12-19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Notification letters sent to selected candidates (with letter of commitment to be signed)	23 SEPTEMBER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Final list of committed members.	7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Online meeting with EYC members regarding next steps and </a:t>
            </a:r>
            <a:r>
              <a:rPr lang="en-US" dirty="0" err="1"/>
              <a:t>organisation</a:t>
            </a:r>
            <a:r>
              <a:rPr lang="en-US" dirty="0"/>
              <a:t> of the inauguration meeting &amp; contacting those who were not selected	MID OCTOBER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Inauguration meeting of EUSAIR Youth Council Members with capacity building in Croatia	END OF NOVEMBER/TBD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PUBLIC INNAUGURATION EVENT in Greece	FEB/MARCH 2025/TBD</a:t>
            </a:r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575300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847725" y="353320"/>
            <a:ext cx="995796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200" b="1" i="1" dirty="0">
                <a:latin typeface="Georgia" panose="02040502050405020303" pitchFamily="18" charset="0"/>
              </a:rPr>
              <a:t>Youth4Cooperation - </a:t>
            </a:r>
            <a:r>
              <a:rPr lang="en-US" sz="3200" b="1" i="1" dirty="0">
                <a:latin typeface="Georgia" panose="02040502050405020303" pitchFamily="18" charset="0"/>
              </a:rPr>
              <a:t>P</a:t>
            </a:r>
            <a:r>
              <a:rPr lang="sl-SI" sz="3200" b="1" i="1" dirty="0">
                <a:latin typeface="Georgia" panose="02040502050405020303" pitchFamily="18" charset="0"/>
              </a:rPr>
              <a:t>ost 2027 </a:t>
            </a:r>
            <a:r>
              <a:rPr lang="sl-SI" sz="3200" b="1" i="1" dirty="0" err="1">
                <a:latin typeface="Georgia" panose="02040502050405020303" pitchFamily="18" charset="0"/>
              </a:rPr>
              <a:t>Youth</a:t>
            </a:r>
            <a:r>
              <a:rPr lang="sl-SI" sz="3200" b="1" i="1" dirty="0">
                <a:latin typeface="Georgia" panose="02040502050405020303" pitchFamily="18" charset="0"/>
              </a:rPr>
              <a:t> </a:t>
            </a:r>
            <a:r>
              <a:rPr lang="sl-SI" sz="3200" b="1" i="1" dirty="0" err="1">
                <a:latin typeface="Georgia" panose="02040502050405020303" pitchFamily="18" charset="0"/>
              </a:rPr>
              <a:t>Consultation</a:t>
            </a:r>
            <a:r>
              <a:rPr lang="sl-SI" sz="3200" b="1" i="1" dirty="0">
                <a:latin typeface="Georgia" panose="02040502050405020303" pitchFamily="18" charset="0"/>
              </a:rPr>
              <a:t> 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A4105B3-F7CB-EFFC-0EFD-59480FB17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54" y="1576233"/>
            <a:ext cx="10739292" cy="459839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sl-SI" b="1" dirty="0">
              <a:solidFill>
                <a:srgbClr val="985254"/>
              </a:solidFill>
              <a:latin typeface="Avenir Next LT Pro" panose="020B0504020202020204" pitchFamily="34" charset="-18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2BC284A2-18E0-0377-BF4E-034718F80A00}"/>
              </a:ext>
            </a:extLst>
          </p:cNvPr>
          <p:cNvSpPr txBox="1">
            <a:spLocks/>
          </p:cNvSpPr>
          <p:nvPr/>
        </p:nvSpPr>
        <p:spPr bwMode="auto">
          <a:xfrm>
            <a:off x="774819" y="1633150"/>
            <a:ext cx="9762542" cy="459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Event </a:t>
            </a:r>
            <a:r>
              <a:rPr lang="en-US" sz="2000" dirty="0" err="1">
                <a:latin typeface="Avenir Next LT Pro" panose="020B0504020202020204" pitchFamily="34" charset="-18"/>
                <a:cs typeface="Times New Roman" panose="02020603050405020304" pitchFamily="18" charset="0"/>
              </a:rPr>
              <a:t>organised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 by 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DG REGIO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15 November, Brussels – Youth in post 27 Interreg 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(event to involve youth in shaping post 27 Cohesion Policy) 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100 young people including delegation from MRS YCs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Deadline for communicating EYC</a:t>
            </a:r>
            <a:r>
              <a:rPr lang="sl-SI" sz="2000" b="1">
                <a:latin typeface="Avenir Next LT Pro" panose="020B0504020202020204" pitchFamily="34" charset="-18"/>
                <a:cs typeface="Times New Roman" panose="02020603050405020304" pitchFamily="18" charset="0"/>
              </a:rPr>
              <a:t> </a:t>
            </a:r>
            <a:r>
              <a:rPr lang="en-US" sz="2000" b="1">
                <a:latin typeface="Avenir Next LT Pro" panose="020B0504020202020204" pitchFamily="34" charset="-18"/>
                <a:cs typeface="Times New Roman" panose="02020603050405020304" pitchFamily="18" charset="0"/>
              </a:rPr>
              <a:t>delegation </a:t>
            </a: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members – latest 11 September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sz="2000" b="1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Proposal: 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3 candidates with highest assessment score to be asked to participate as </a:t>
            </a:r>
            <a:r>
              <a:rPr lang="en-US" sz="2000" u="sng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representatives </a:t>
            </a:r>
            <a:r>
              <a:rPr lang="en-US" sz="2000" dirty="0">
                <a:latin typeface="Avenir Next LT Pro" panose="020B0504020202020204" pitchFamily="34" charset="-18"/>
                <a:cs typeface="Times New Roman" panose="02020603050405020304" pitchFamily="18" charset="0"/>
              </a:rPr>
              <a:t>of EYC . If/when the candidate list is approved they become delegates</a:t>
            </a:r>
          </a:p>
        </p:txBody>
      </p:sp>
    </p:spTree>
    <p:extLst>
      <p:ext uri="{BB962C8B-B14F-4D97-AF65-F5344CB8AC3E}">
        <p14:creationId xmlns:p14="http://schemas.microsoft.com/office/powerpoint/2010/main" val="355947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14700" y="2085975"/>
            <a:ext cx="5562600" cy="2513013"/>
          </a:xfrm>
        </p:spPr>
        <p:txBody>
          <a:bodyPr anchor="b"/>
          <a:lstStyle/>
          <a:p>
            <a:pPr algn="ctr" eaLnBrk="1" hangingPunct="1"/>
            <a:r>
              <a:rPr lang="en-US" altLang="sl-SI" sz="5600" dirty="0"/>
              <a:t>Thank you for a constructive meeting!</a:t>
            </a:r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14049</TotalTime>
  <Words>949</Words>
  <Application>Microsoft Office PowerPoint</Application>
  <PresentationFormat>Widescreen</PresentationFormat>
  <Paragraphs>114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Avenir Next LT Pro</vt:lpstr>
      <vt:lpstr>Calibri</vt:lpstr>
      <vt:lpstr>Calibri Light</vt:lpstr>
      <vt:lpstr>Georgia</vt:lpstr>
      <vt:lpstr>Times New Roman</vt:lpstr>
      <vt:lpstr>Webdings</vt:lpstr>
      <vt:lpstr>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a constructive meeting!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FP-LP</cp:lastModifiedBy>
  <cp:revision>166</cp:revision>
  <cp:lastPrinted>2023-01-13T10:08:31Z</cp:lastPrinted>
  <dcterms:created xsi:type="dcterms:W3CDTF">2022-09-07T09:31:29Z</dcterms:created>
  <dcterms:modified xsi:type="dcterms:W3CDTF">2024-09-11T06:59:55Z</dcterms:modified>
</cp:coreProperties>
</file>