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13"/>
  </p:notesMasterIdLst>
  <p:sldIdLst>
    <p:sldId id="4138" r:id="rId3"/>
    <p:sldId id="4148" r:id="rId4"/>
    <p:sldId id="4154" r:id="rId5"/>
    <p:sldId id="4153" r:id="rId6"/>
    <p:sldId id="4149" r:id="rId7"/>
    <p:sldId id="4150" r:id="rId8"/>
    <p:sldId id="4151" r:id="rId9"/>
    <p:sldId id="4152" r:id="rId10"/>
    <p:sldId id="4155" r:id="rId11"/>
    <p:sldId id="283" r:id="rId1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48"/>
            <p14:sldId id="4154"/>
            <p14:sldId id="4153"/>
            <p14:sldId id="4149"/>
            <p14:sldId id="4150"/>
            <p14:sldId id="4151"/>
            <p14:sldId id="4152"/>
            <p14:sldId id="4155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D7E2E6"/>
    <a:srgbClr val="8FA2C3"/>
    <a:srgbClr val="985254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559" autoAdjust="0"/>
  </p:normalViewPr>
  <p:slideViewPr>
    <p:cSldViewPr snapToGrid="0">
      <p:cViewPr varScale="1">
        <p:scale>
          <a:sx n="78" d="100"/>
          <a:sy n="78" d="100"/>
        </p:scale>
        <p:origin x="11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0426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66538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3247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34152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01583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7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78561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8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752015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9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80501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ABDF-C0A2-8495-FC12-D5799109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BBC9-61E3-42D8-A719-CAAC6BBCE146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B30B-ACD8-F80E-F764-81630BBF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0C3F-B355-1C30-85F0-CB5BC7B9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469F-7C10-4AAA-A10B-301443C864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032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B999-B5FC-0D22-F64D-919999F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1F65-D6B3-46F6-A3F0-CCFB0DEB682E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A1A54-027A-C3A1-CE06-CF73D9A3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88F01-FC0A-B5A7-0675-E68C41D2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FFCE-89C4-44B2-B891-214D2412BC9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9784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30B1-3536-2F84-95A1-C3AC3351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415C-43C4-4B4F-8060-9EE08FC35791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9332-5C3F-CA28-7BAF-D7B7BB7A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4043-7F7A-DD21-8447-036B5BBC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A658-30F6-46EC-88A5-5765E9DF2D5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394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9AD27-5815-1B9B-D099-2E26BCC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7E97-2631-4F28-899F-3DD6930A9032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D01E2-00CE-BCD1-B077-FD2A9FEC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F0F729-5146-6CB6-9144-C9C0F472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90AA-3203-4922-AB8B-46FDE35D786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238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1EB34F-C903-A69B-BEE6-17683A04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0E58-3186-4406-A017-A92EF74EFC2E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46B3F6-4DA9-9070-F06D-77466ECD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2F83-638E-2118-B481-C8329BEA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3B0-95EF-4A9A-AF4D-A4EACB3749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5736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892C7B-2474-72A2-590F-3E684FA9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E961-8C00-478E-9535-3114A90F4733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43B2C7-B6C0-CE8D-A048-732C23ED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AA8EA0-DD32-97AF-A498-10493AB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E5EA-664A-4FC2-8D5B-78D7686BDD9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7796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3E23B1-6840-0624-C3F3-30DFA136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8407-6657-4482-82AC-F7397CF5F5D4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26BCD8-35B6-97F4-0A96-E49E2FF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F2F235-9F26-6D61-8B05-464F90F3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AFAF-90FC-46DB-B857-0732BB6674D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8216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38EB99-058E-EDFF-0F03-598653E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0E95-ED31-4995-A014-CA8D03189C90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B1E221-91BE-CF8D-F494-26DA581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9FB535-DB63-28FD-D095-D5F153FE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5508-CF9E-4F7F-96B7-D7C526CC3A6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221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000428-B0BB-BCAA-22A5-263DFF95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9DC0-6C4C-4889-B3EF-F124E37F32F0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0B7B4B-65A1-6FCD-607C-B7B71CF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E5606-E103-C453-187C-8626E6C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0DC1-610C-474D-B8B7-F452B93EBAE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0020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B0CC-9BA0-62DF-540F-20AEB45B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7AEE-FB6B-47A7-ACB2-FC01972FB321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239D-EC5A-1AE2-EA56-B8227C9D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A714-E15A-FA37-4EE1-F137E6BE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FF99-220D-496F-8737-4AF8E67A5790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97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519B1-180F-7213-E718-28C1244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DD85-0ECF-4491-A31D-12333549128D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A1164-9314-E93C-5FCB-C99E06F5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7CEC-4FBB-484B-375B-5DFF8D6A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4132-DFBC-457C-9564-84E9D463BFE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223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B9E5BF2-9AFD-4B3F-8B28-45642F8A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en-GB" altLang="sl-SI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0E3C352-B3BD-048C-7D1D-5D0CFE3C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DB46-C668-71C6-DF72-7ACBB1BC6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2CE9AA-E575-4257-8404-6DE4671C812F}" type="datetimeFigureOut">
              <a:rPr lang="en-GB"/>
              <a:pPr>
                <a:defRPr/>
              </a:pPr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0DD0-2534-592F-C200-1B3636126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FCEE-5EDA-4CA0-12C7-5D71B76DD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E41DC3-D644-40E0-8820-D17D777AC9FE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227137" y="3359204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2800" b="1" i="1" kern="0" dirty="0"/>
              <a:t>EUSAIR Youth C</a:t>
            </a:r>
            <a:r>
              <a:rPr lang="sl-SI" altLang="fr-FR" sz="2800" b="1" i="1" kern="0" dirty="0" err="1"/>
              <a:t>ouncil</a:t>
            </a:r>
            <a:endParaRPr lang="sl-SI" altLang="fr-FR" sz="2800" b="1" i="1" kern="0" dirty="0"/>
          </a:p>
          <a:p>
            <a:pPr>
              <a:defRPr/>
            </a:pPr>
            <a:r>
              <a:rPr lang="sl-SI" sz="2800" b="1" i="1" kern="0" dirty="0">
                <a:effectLst/>
                <a:ea typeface="Times New Roman" panose="02020603050405020304" pitchFamily="18" charset="0"/>
              </a:rPr>
              <a:t>Point 2 - </a:t>
            </a:r>
            <a:r>
              <a:rPr lang="en-GB" sz="2800" b="1" i="1" dirty="0">
                <a:effectLst/>
                <a:ea typeface="Times New Roman" panose="02020603050405020304" pitchFamily="18" charset="0"/>
              </a:rPr>
              <a:t>Report on assessment and selection process.</a:t>
            </a:r>
            <a:endParaRPr lang="en-GB" sz="2800" i="1" dirty="0">
              <a:effectLst/>
              <a:ea typeface="Calibri" panose="020F0502020204030204" pitchFamily="34" charset="0"/>
            </a:endParaRPr>
          </a:p>
          <a:p>
            <a:pPr>
              <a:defRPr/>
            </a:pPr>
            <a:endParaRPr lang="en-US" sz="2800" b="1" i="1" dirty="0">
              <a:solidFill>
                <a:srgbClr val="44546A"/>
              </a:solidFill>
            </a:endParaRPr>
          </a:p>
          <a:p>
            <a:pPr>
              <a:defRPr/>
            </a:pP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9th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11 September 2024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60E2FA96-5BC3-FD85-CFAE-5F77F35EF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8" y="282120"/>
            <a:ext cx="3391714" cy="17669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 for a constructive meeting!</a:t>
            </a:r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Background</a:t>
            </a:r>
            <a:endParaRPr lang="sl-SI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89" y="1297578"/>
            <a:ext cx="10739292" cy="4598396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Procedures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the EYC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Call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Assessment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Selection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process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were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defined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in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Spring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2024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by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GB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Task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Force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 </a:t>
            </a:r>
            <a:r>
              <a:rPr lang="en-GB" sz="16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EUSAIR Youth Council Concept Paper </a:t>
            </a: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approved through Governing Board Written Procedure on 9 April 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2024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EUSAIR Youth Council Application pack </a:t>
            </a: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consolidated in Youth Council Task Force on 3 April 2024 and shared with National Coordinators after the Concept Paper written procedure, on 18 April 2024. </a:t>
            </a: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Timeline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Call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Applications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from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April 14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till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May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27 2024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Assessment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applications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from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28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May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till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15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August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2024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Consolidation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assessments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from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16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August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till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9 September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Selection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candidates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from</a:t>
            </a:r>
            <a:r>
              <a:rPr lang="sl-SI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10 September </a:t>
            </a:r>
            <a:r>
              <a:rPr lang="sl-SI" sz="16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onwards</a:t>
            </a: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7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Assessment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and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Selection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Process</a:t>
            </a:r>
            <a:endParaRPr lang="sl-SI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89" y="1297578"/>
            <a:ext cx="10739292" cy="4598396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Based on procedure and criteria defined in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agreed Application pack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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Eligibility check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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Assessment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of motivational letters 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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List of eligible and quality candidates</a:t>
            </a:r>
            <a:r>
              <a:rPr lang="sl-SI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prepared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by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using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random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selection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with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algorithm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 </a:t>
            </a:r>
            <a:endParaRPr lang="en-US" sz="1800" b="1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9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Eligibility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check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endParaRPr lang="sl-SI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89" y="1297578"/>
            <a:ext cx="10739292" cy="4598396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Defined in Concept Paper and Application Pack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All together 185 applicants applied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Facility Point LP conducted the eligibility check – 4 eye principle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From 28 May till 14 June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178 passed the eligibility check.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Most common reason for failing, lack of correct birthday and low knowledge of the working language (bellow B2)</a:t>
            </a:r>
          </a:p>
        </p:txBody>
      </p:sp>
    </p:spTree>
    <p:extLst>
      <p:ext uri="{BB962C8B-B14F-4D97-AF65-F5344CB8AC3E}">
        <p14:creationId xmlns:p14="http://schemas.microsoft.com/office/powerpoint/2010/main" val="399461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62012" y="1081074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Assessment</a:t>
            </a:r>
            <a:r>
              <a:rPr lang="sl-SI" sz="3600" b="1" i="1" dirty="0">
                <a:latin typeface="Georgia" panose="02040502050405020303" pitchFamily="18" charset="0"/>
              </a:rPr>
              <a:t> of </a:t>
            </a:r>
            <a:r>
              <a:rPr lang="sl-SI" sz="3600" b="1" i="1" dirty="0" err="1">
                <a:latin typeface="Georgia" panose="02040502050405020303" pitchFamily="18" charset="0"/>
              </a:rPr>
              <a:t>motivational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questions</a:t>
            </a:r>
            <a:r>
              <a:rPr lang="sl-SI" sz="3600" b="1" i="1" dirty="0">
                <a:latin typeface="Georgia" panose="02040502050405020303" pitchFamily="18" charset="0"/>
              </a:rPr>
              <a:t> 1/3 </a:t>
            </a:r>
            <a:endParaRPr lang="sl-SI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163242"/>
            <a:ext cx="9762542" cy="4479348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Defined in the EYC Concept Paper and EYC Application Pack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Instructions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and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online</a:t>
            </a:r>
            <a:r>
              <a:rPr lang="sl-SI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assesment</a:t>
            </a:r>
            <a:r>
              <a:rPr lang="sl-SI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18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forms</a:t>
            </a:r>
            <a:r>
              <a:rPr lang="sl-SI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were prepared beforehand.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2 meetings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were </a:t>
            </a:r>
            <a:r>
              <a:rPr lang="en-US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organised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to explain the process to assessors (17.6. and 8.7.2024)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Assessors from the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Facility Point Project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(10 assessors from 9 countries) and DG REGIO (1)</a:t>
            </a:r>
            <a:endParaRPr lang="sl-SI" sz="18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applicants were divided into 11 groups prepared by the FP LP, to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ensure minimal bias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Assessor did not assess candidates from their own country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Each group was graded twice.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Anonymous process only working with Application Ids and minimal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80932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62012" y="1081074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Assessment of motivational questions 2/3 </a:t>
            </a:r>
            <a:endParaRPr 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1402"/>
            <a:ext cx="9762542" cy="36504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None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According to Application pack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 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Each of 4 motivational question was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graded from 0 – 3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From two assessors average score per question was calculated. 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For each question the applicant had to reach at least the score of </a:t>
            </a:r>
            <a:r>
              <a:rPr lang="sl-SI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0,50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points.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Maximum of 12 points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possible, the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minimal threshold of 6,00 points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Application which showed clear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evidence of AI use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without significant original input were graded 0.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Process supervised by the Facility Point Lead Partner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EYC Coordinator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who checked the assessments at the end of August 2024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In case of major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discrepancies in scoring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between two assessors (more than 2 points) - a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consolidation meeting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to agree on the final grade. </a:t>
            </a:r>
          </a:p>
        </p:txBody>
      </p:sp>
    </p:spTree>
    <p:extLst>
      <p:ext uri="{BB962C8B-B14F-4D97-AF65-F5344CB8AC3E}">
        <p14:creationId xmlns:p14="http://schemas.microsoft.com/office/powerpoint/2010/main" val="211595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839895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74819" y="193564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Assessment of motivational questions 3/3</a:t>
            </a:r>
            <a:endParaRPr 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19" y="903274"/>
            <a:ext cx="9762542" cy="1388736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After the motivational letter assessment, the following results per country were observed: 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en-US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en-US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513FCC-B113-7D84-4393-3139184F8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05298"/>
              </p:ext>
            </p:extLst>
          </p:nvPr>
        </p:nvGraphicFramePr>
        <p:xfrm>
          <a:off x="774819" y="1486226"/>
          <a:ext cx="10319279" cy="459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664">
                  <a:extLst>
                    <a:ext uri="{9D8B030D-6E8A-4147-A177-3AD203B41FA5}">
                      <a16:colId xmlns:a16="http://schemas.microsoft.com/office/drawing/2014/main" val="1362888488"/>
                    </a:ext>
                  </a:extLst>
                </a:gridCol>
                <a:gridCol w="2349205">
                  <a:extLst>
                    <a:ext uri="{9D8B030D-6E8A-4147-A177-3AD203B41FA5}">
                      <a16:colId xmlns:a16="http://schemas.microsoft.com/office/drawing/2014/main" val="2131863441"/>
                    </a:ext>
                  </a:extLst>
                </a:gridCol>
                <a:gridCol w="2349205">
                  <a:extLst>
                    <a:ext uri="{9D8B030D-6E8A-4147-A177-3AD203B41FA5}">
                      <a16:colId xmlns:a16="http://schemas.microsoft.com/office/drawing/2014/main" val="2568170802"/>
                    </a:ext>
                  </a:extLst>
                </a:gridCol>
                <a:gridCol w="2349205">
                  <a:extLst>
                    <a:ext uri="{9D8B030D-6E8A-4147-A177-3AD203B41FA5}">
                      <a16:colId xmlns:a16="http://schemas.microsoft.com/office/drawing/2014/main" val="4246812450"/>
                    </a:ext>
                  </a:extLst>
                </a:gridCol>
              </a:tblGrid>
              <a:tr h="448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COUNTRY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N PASS OVER TRESHOLD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N DID NOT PASS OVER TRESHOLD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AVERAGE NUMBER OF POINTS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2795132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Albania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27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6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123147"/>
                  </a:ext>
                </a:extLst>
              </a:tr>
              <a:tr h="448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Bosnia and Herzegovina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19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8,4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9382769"/>
                  </a:ext>
                </a:extLst>
              </a:tr>
              <a:tr h="448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Hellenic Republic </a:t>
                      </a:r>
                      <a:r>
                        <a:rPr lang="sl-SI" sz="1400" kern="100">
                          <a:effectLst/>
                        </a:rPr>
                        <a:t>(Greece)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14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3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8,5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5675604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Croatia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5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8,3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9588055"/>
                  </a:ext>
                </a:extLst>
              </a:tr>
              <a:tr h="448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Italy (only EUSAIR participating regions)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51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6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8,4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334617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Montenegro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12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9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0164645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North Macedonia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7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8,3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3575731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0">
                          <a:effectLst/>
                        </a:rPr>
                        <a:t>Serbia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11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3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879711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0">
                          <a:effectLst/>
                        </a:rPr>
                        <a:t>Slovenia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5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0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9,5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8530580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0">
                          <a:effectLst/>
                        </a:rPr>
                        <a:t>San Marino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5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0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9,4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1287581"/>
                  </a:ext>
                </a:extLst>
              </a:tr>
              <a:tr h="34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TOTAL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156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>
                          <a:effectLst/>
                        </a:rPr>
                        <a:t>22</a:t>
                      </a:r>
                      <a:endParaRPr lang="sl-SI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8,58</a:t>
                      </a:r>
                      <a:endParaRPr lang="sl-SI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9792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0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774819" y="8918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74819" y="193564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Selection Process</a:t>
            </a:r>
            <a:endParaRPr 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19" y="1033459"/>
            <a:ext cx="9762542" cy="4590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According to the Concept Paper and Application Pack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After the assessment was completed, the batch of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eligible applicants who reached the threshold of 6,00 points w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ere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put into an algorithm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to select the final 20 members and the 20 reserve members.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algorithm is a programmed code: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from eligible candidates reaching the threshold of 6,00 points,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it selects two candidates per country,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ensuring gender balance,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considering urban/rural residency, thematic interest, and age diversity as far as possible (depending on the applications received).</a:t>
            </a:r>
          </a:p>
        </p:txBody>
      </p:sp>
    </p:spTree>
    <p:extLst>
      <p:ext uri="{BB962C8B-B14F-4D97-AF65-F5344CB8AC3E}">
        <p14:creationId xmlns:p14="http://schemas.microsoft.com/office/powerpoint/2010/main" val="88725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774819" y="8918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74819" y="193564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List of selected candidates</a:t>
            </a: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18FB41-1767-2514-FFCA-9D8610C29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18259"/>
              </p:ext>
            </p:extLst>
          </p:nvPr>
        </p:nvGraphicFramePr>
        <p:xfrm>
          <a:off x="477949" y="839895"/>
          <a:ext cx="11502806" cy="5760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668">
                  <a:extLst>
                    <a:ext uri="{9D8B030D-6E8A-4147-A177-3AD203B41FA5}">
                      <a16:colId xmlns:a16="http://schemas.microsoft.com/office/drawing/2014/main" val="1671617139"/>
                    </a:ext>
                  </a:extLst>
                </a:gridCol>
                <a:gridCol w="1358506">
                  <a:extLst>
                    <a:ext uri="{9D8B030D-6E8A-4147-A177-3AD203B41FA5}">
                      <a16:colId xmlns:a16="http://schemas.microsoft.com/office/drawing/2014/main" val="1390368007"/>
                    </a:ext>
                  </a:extLst>
                </a:gridCol>
                <a:gridCol w="749176">
                  <a:extLst>
                    <a:ext uri="{9D8B030D-6E8A-4147-A177-3AD203B41FA5}">
                      <a16:colId xmlns:a16="http://schemas.microsoft.com/office/drawing/2014/main" val="3903054213"/>
                    </a:ext>
                  </a:extLst>
                </a:gridCol>
                <a:gridCol w="988913">
                  <a:extLst>
                    <a:ext uri="{9D8B030D-6E8A-4147-A177-3AD203B41FA5}">
                      <a16:colId xmlns:a16="http://schemas.microsoft.com/office/drawing/2014/main" val="511966282"/>
                    </a:ext>
                  </a:extLst>
                </a:gridCol>
                <a:gridCol w="819099">
                  <a:extLst>
                    <a:ext uri="{9D8B030D-6E8A-4147-A177-3AD203B41FA5}">
                      <a16:colId xmlns:a16="http://schemas.microsoft.com/office/drawing/2014/main" val="1258967866"/>
                    </a:ext>
                  </a:extLst>
                </a:gridCol>
                <a:gridCol w="859054">
                  <a:extLst>
                    <a:ext uri="{9D8B030D-6E8A-4147-A177-3AD203B41FA5}">
                      <a16:colId xmlns:a16="http://schemas.microsoft.com/office/drawing/2014/main" val="2168900813"/>
                    </a:ext>
                  </a:extLst>
                </a:gridCol>
                <a:gridCol w="5491390">
                  <a:extLst>
                    <a:ext uri="{9D8B030D-6E8A-4147-A177-3AD203B41FA5}">
                      <a16:colId xmlns:a16="http://schemas.microsoft.com/office/drawing/2014/main" val="1164412791"/>
                    </a:ext>
                  </a:extLst>
                </a:gridCol>
              </a:tblGrid>
              <a:tr h="13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 dirty="0">
                          <a:effectLst/>
                        </a:rPr>
                        <a:t>Name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Name (Last)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Gender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Country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Location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 dirty="0">
                          <a:effectLst/>
                        </a:rPr>
                        <a:t>Topics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930899132"/>
                  </a:ext>
                </a:extLst>
              </a:tr>
              <a:tr h="288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Altin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 err="1">
                          <a:effectLst/>
                        </a:rPr>
                        <a:t>Guberi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 dirty="0">
                          <a:effectLst/>
                        </a:rPr>
                        <a:t>AL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Rural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Blue And Green Technologies,</a:t>
                      </a:r>
                      <a:r>
                        <a:rPr lang="sl-SI" sz="1100" kern="100" dirty="0">
                          <a:effectLst/>
                        </a:rPr>
                        <a:t> </a:t>
                      </a:r>
                      <a:r>
                        <a:rPr lang="en-GB" sz="1100" kern="100" dirty="0">
                          <a:effectLst/>
                        </a:rPr>
                        <a:t>Multimodal Connectivity,</a:t>
                      </a:r>
                      <a:r>
                        <a:rPr lang="sl-SI" sz="1100" kern="100" dirty="0">
                          <a:effectLst/>
                        </a:rPr>
                        <a:t> </a:t>
                      </a:r>
                      <a:r>
                        <a:rPr lang="en-GB" sz="1100" kern="100" dirty="0">
                          <a:effectLst/>
                        </a:rPr>
                        <a:t>Youth Engagement and Employment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526875651"/>
                  </a:ext>
                </a:extLst>
              </a:tr>
              <a:tr h="270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 err="1">
                          <a:effectLst/>
                        </a:rPr>
                        <a:t>Melpomeni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Nelaj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Urban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Multimodal Connectivity, Urban Nodes, Research and Innovation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467272842"/>
                  </a:ext>
                </a:extLst>
              </a:tr>
              <a:tr h="319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Adnan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Solak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BA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Preparing for the Future: Knowledge, Skills, and Management,</a:t>
                      </a:r>
                      <a:r>
                        <a:rPr lang="sl-SI" sz="1100" kern="100" dirty="0">
                          <a:effectLst/>
                        </a:rPr>
                        <a:t> </a:t>
                      </a:r>
                      <a:r>
                        <a:rPr lang="en-GB" sz="1100" kern="100" dirty="0">
                          <a:effectLst/>
                        </a:rPr>
                        <a:t>Social Innovations, EU Enlargement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3854765976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Anastasija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Katić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BA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Green Energy, Preparing for the Future: Knowledge, Skills, and Management, Youth Engagement and Employment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653815473"/>
                  </a:ext>
                </a:extLst>
              </a:tr>
              <a:tr h="174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Gerasimos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Avgerinos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EL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Fisheries And Aquaculture, Marine and Coastal Environment, Capacity Building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886070114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sl-SI" sz="10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Marianna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sl-SI" sz="10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Peiou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And Green Technologies, Facilitating Digital and Green Transition of The Tourism and Cultural Heritage Offer, Preparing for the Future: Knowledge, Skills, and Management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9193715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Antonio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Grujevski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HR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Urban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Marine And Coastal Environment, Transnational Terrestrial Habitats and Biodiversity, Facilitating Digital and Green Transition of The Tourism and Cultural Heritage Offer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599235100"/>
                  </a:ext>
                </a:extLst>
              </a:tr>
              <a:tr h="218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Lara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Šare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HR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Marine And Coastal Environment, Social Innovations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070459293"/>
                  </a:ext>
                </a:extLst>
              </a:tr>
              <a:tr h="249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Alessandro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Bosco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IT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Blue And Green Technologies, Maritime Transport, Social Innovations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619148202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Luisa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Centonze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IT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 Nodes, Facilitating Digital and Green Transition of The Tourism and Cultural Heritage Offer, Preparing for the Future: Knowledge, Skills, and Management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949465703"/>
                  </a:ext>
                </a:extLst>
              </a:tr>
              <a:tr h="174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Vladimir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Perazić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ME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Youth Engagement and Employment, EU Enlargement, Digitalisation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555126097"/>
                  </a:ext>
                </a:extLst>
              </a:tr>
              <a:tr h="221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Lejla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Hadžijusufović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 dirty="0">
                          <a:effectLst/>
                        </a:rPr>
                        <a:t>M</a:t>
                      </a:r>
                      <a:r>
                        <a:rPr lang="sl-SI" sz="1100" kern="0" dirty="0">
                          <a:effectLst/>
                        </a:rPr>
                        <a:t>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Rural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Preparing for the Future: Knowledge, Skills, and Management, Social Innovations, Digitalisation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148791990"/>
                  </a:ext>
                </a:extLst>
              </a:tr>
              <a:tr h="174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Blendi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Hodai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MK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EU Enlargement, Capacity Building, Digitalisation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2650051200"/>
                  </a:ext>
                </a:extLst>
              </a:tr>
              <a:tr h="24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Ankica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Sokolic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24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MK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Energy Networks, Green Energy, Youth Engagement and Employment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457944731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Petar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Stevanović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RS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Preparing for the Future: Knowledge, Skills, and Management, Social Innovations, Research and Innovation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676771244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Milica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Stankić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24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RS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Facilitating Digital and Green Transition of The Tourism and Cultural Heritage Offer, Youth Engagement and Employment, EU Enlargement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3131293698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Petar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Mrdović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SI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Rural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3115" algn="l"/>
                        </a:tabLst>
                      </a:pPr>
                      <a:r>
                        <a:rPr lang="en-GB" sz="1100" kern="100">
                          <a:effectLst/>
                        </a:rPr>
                        <a:t>Youth Engagement and Employment, EU Enlargement, Digitalisation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1167069712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Andrea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Damjanović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SI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Urban Nodes, Preparing for the Future: Knowledge, Skills, and Management, Decent Work and Gender Equality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3222682432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Francesco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Moroni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SM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Urban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Green Energy, Facilitating Digital and Green Transition of The Tourism and Cultural Heritage Offer, Preparing for the Future: Knowledge, Skills, and Management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399790883"/>
                  </a:ext>
                </a:extLst>
              </a:tr>
              <a:tr h="174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Lia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Gasperoni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24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0">
                          <a:effectLst/>
                        </a:rPr>
                        <a:t>SM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Rural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EU Enlargement, Circular Economy, Green Rural Development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08" marR="31008" marT="0" marB="0" anchor="ctr"/>
                </a:tc>
                <a:extLst>
                  <a:ext uri="{0D108BD9-81ED-4DB2-BD59-A6C34878D82A}">
                    <a16:rowId xmlns:a16="http://schemas.microsoft.com/office/drawing/2014/main" val="91457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2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14170</TotalTime>
  <Words>1379</Words>
  <Application>Microsoft Office PowerPoint</Application>
  <PresentationFormat>Widescreen</PresentationFormat>
  <Paragraphs>353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Georgia</vt:lpstr>
      <vt:lpstr>Times New Roman</vt:lpstr>
      <vt:lpstr>Webdings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 constructive meeting!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Eva Omahen (student)</cp:lastModifiedBy>
  <cp:revision>166</cp:revision>
  <cp:lastPrinted>2023-01-13T10:08:31Z</cp:lastPrinted>
  <dcterms:created xsi:type="dcterms:W3CDTF">2022-09-07T09:31:29Z</dcterms:created>
  <dcterms:modified xsi:type="dcterms:W3CDTF">2024-09-13T08:25:54Z</dcterms:modified>
</cp:coreProperties>
</file>