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3" r:id="rId2"/>
  </p:sldMasterIdLst>
  <p:notesMasterIdLst>
    <p:notesMasterId r:id="rId13"/>
  </p:notesMasterIdLst>
  <p:sldIdLst>
    <p:sldId id="4138" r:id="rId3"/>
    <p:sldId id="4148" r:id="rId4"/>
    <p:sldId id="4154" r:id="rId5"/>
    <p:sldId id="4153" r:id="rId6"/>
    <p:sldId id="4149" r:id="rId7"/>
    <p:sldId id="4150" r:id="rId8"/>
    <p:sldId id="4151" r:id="rId9"/>
    <p:sldId id="4152" r:id="rId10"/>
    <p:sldId id="4155" r:id="rId11"/>
    <p:sldId id="283" r:id="rId12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BF91146-F1D0-4506-806F-2BCA7CFA730F}">
          <p14:sldIdLst>
            <p14:sldId id="4138"/>
            <p14:sldId id="4148"/>
            <p14:sldId id="4154"/>
            <p14:sldId id="4153"/>
            <p14:sldId id="4149"/>
            <p14:sldId id="4150"/>
            <p14:sldId id="4151"/>
            <p14:sldId id="4152"/>
            <p14:sldId id="4155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cility Point" initials="FP" lastIdx="2" clrIdx="0">
    <p:extLst>
      <p:ext uri="{19B8F6BF-5375-455C-9EA6-DF929625EA0E}">
        <p15:presenceInfo xmlns:p15="http://schemas.microsoft.com/office/powerpoint/2012/main" userId="Facility Point" providerId="None"/>
      </p:ext>
    </p:extLst>
  </p:cmAuthor>
  <p:cmAuthor id="2" name="Magdalena Rakovec" initials="MR" lastIdx="7" clrIdx="1">
    <p:extLst>
      <p:ext uri="{19B8F6BF-5375-455C-9EA6-DF929625EA0E}">
        <p15:presenceInfo xmlns:p15="http://schemas.microsoft.com/office/powerpoint/2012/main" userId="S::magdalena.rakovec@cep.si::cac621a0-f45a-4206-b53a-6303ee085bb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A9A1"/>
    <a:srgbClr val="D7E2E6"/>
    <a:srgbClr val="8FA2C3"/>
    <a:srgbClr val="985254"/>
    <a:srgbClr val="BA7F80"/>
    <a:srgbClr val="CC5D12"/>
    <a:srgbClr val="F2A16A"/>
    <a:srgbClr val="E5B671"/>
    <a:srgbClr val="BC9B84"/>
    <a:srgbClr val="E8E3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8" autoAdjust="0"/>
    <p:restoredTop sz="93559" autoAdjust="0"/>
  </p:normalViewPr>
  <p:slideViewPr>
    <p:cSldViewPr snapToGrid="0">
      <p:cViewPr varScale="1">
        <p:scale>
          <a:sx n="78" d="100"/>
          <a:sy n="78" d="100"/>
        </p:scale>
        <p:origin x="114" y="1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B4005B0-B9E9-87D1-9380-F1BD3BAD92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68A857-F066-3EFB-2E05-89460256898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01A2134-9824-4EF8-916D-050C9233503C}" type="datetimeFigureOut">
              <a:rPr lang="en-GB"/>
              <a:pPr>
                <a:defRPr/>
              </a:pPr>
              <a:t>13/09/2024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0215EB1-9B8A-0E72-6519-C632A2A67B5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20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C39474F-AA76-CF9B-8608-031760617C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EC1F3-92B9-9FEB-FBE0-A02FBBFF725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BB9664-CF9D-1ED6-D377-FDCF6F2BF3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621671D-7B37-4620-9518-7B7DC06BD24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779919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2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204260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3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665389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4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232471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5</a:t>
            </a:fld>
            <a:endParaRPr lang="en-GB" altLang="fr-FR" dirty="0"/>
          </a:p>
        </p:txBody>
      </p:sp>
    </p:spTree>
    <p:extLst>
      <p:ext uri="{BB962C8B-B14F-4D97-AF65-F5344CB8AC3E}">
        <p14:creationId xmlns:p14="http://schemas.microsoft.com/office/powerpoint/2010/main" val="1341525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6</a:t>
            </a:fld>
            <a:endParaRPr lang="en-GB" altLang="fr-FR" dirty="0"/>
          </a:p>
        </p:txBody>
      </p:sp>
    </p:spTree>
    <p:extLst>
      <p:ext uri="{BB962C8B-B14F-4D97-AF65-F5344CB8AC3E}">
        <p14:creationId xmlns:p14="http://schemas.microsoft.com/office/powerpoint/2010/main" val="1015832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7</a:t>
            </a:fld>
            <a:endParaRPr lang="en-GB" altLang="fr-FR" dirty="0"/>
          </a:p>
        </p:txBody>
      </p:sp>
    </p:spTree>
    <p:extLst>
      <p:ext uri="{BB962C8B-B14F-4D97-AF65-F5344CB8AC3E}">
        <p14:creationId xmlns:p14="http://schemas.microsoft.com/office/powerpoint/2010/main" val="1785616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8</a:t>
            </a:fld>
            <a:endParaRPr lang="en-GB" altLang="fr-FR" dirty="0"/>
          </a:p>
        </p:txBody>
      </p:sp>
    </p:spTree>
    <p:extLst>
      <p:ext uri="{BB962C8B-B14F-4D97-AF65-F5344CB8AC3E}">
        <p14:creationId xmlns:p14="http://schemas.microsoft.com/office/powerpoint/2010/main" val="27520157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9</a:t>
            </a:fld>
            <a:endParaRPr lang="en-GB" altLang="fr-FR" dirty="0"/>
          </a:p>
        </p:txBody>
      </p:sp>
    </p:spTree>
    <p:extLst>
      <p:ext uri="{BB962C8B-B14F-4D97-AF65-F5344CB8AC3E}">
        <p14:creationId xmlns:p14="http://schemas.microsoft.com/office/powerpoint/2010/main" val="805010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3B71D-51B4-6892-6794-8AC93D772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0CC71-BB57-4548-957D-8AD1FD1E7C2F}" type="datetimeFigureOut">
              <a:rPr lang="en-GB"/>
              <a:pPr>
                <a:defRPr/>
              </a:pPr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42372-4A3E-079B-A08A-E960F62E3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6BF37-B794-4F86-66EA-E1749933A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F224A-298E-4CB2-BFF2-AD70376E0DC9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41081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27546-AF76-2774-9C78-49068C594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8B8B3-E219-4DD1-9DA8-ACAF52BE22C8}" type="datetimeFigureOut">
              <a:rPr lang="en-GB"/>
              <a:pPr>
                <a:defRPr/>
              </a:pPr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8D8C3-1B96-1A2A-9FD0-86E292CC8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38F6A-1081-6CFE-C37A-730BFD748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F3F26-5717-4FAD-AA09-61939A1026E0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14582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07A58-EDCB-7D7A-A658-D87B5D2B1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18BC0-7FF7-4E5B-9CCD-21048D6C0F14}" type="datetimeFigureOut">
              <a:rPr lang="en-GB"/>
              <a:pPr>
                <a:defRPr/>
              </a:pPr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17F4D-1E56-985A-71B6-DA0BFB74C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1E329-4F11-B2E0-6E20-64D25F6A6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B156C-7E33-4E16-BD5B-1BDEE7D9BCFE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299150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EABDF-C0A2-8495-FC12-D5799109D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5BBC9-61E3-42D8-A719-CAAC6BBCE146}" type="datetimeFigureOut">
              <a:rPr lang="en-GB"/>
              <a:pPr>
                <a:defRPr/>
              </a:pPr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5B30B-ACD8-F80E-F764-81630BBF9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C0C3F-B355-1C30-85F0-CB5BC7B96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469F-7C10-4AAA-A10B-301443C864A6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90329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5B999-B5FC-0D22-F64D-919999FA8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01F65-D6B3-46F6-A3F0-CCFB0DEB682E}" type="datetimeFigureOut">
              <a:rPr lang="en-GB"/>
              <a:pPr>
                <a:defRPr/>
              </a:pPr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A1A54-027A-C3A1-CE06-CF73D9A3B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88F01-FC0A-B5A7-0675-E68C41D2E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EFFCE-89C4-44B2-B891-214D2412BC97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3297841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930B1-3536-2F84-95A1-C3AC3351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C415C-43C4-4B4F-8060-9EE08FC35791}" type="datetimeFigureOut">
              <a:rPr lang="en-GB"/>
              <a:pPr>
                <a:defRPr/>
              </a:pPr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D9332-5C3F-CA28-7BAF-D7B7BB7A3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D4043-7F7A-DD21-8447-036B5BBCE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4A658-30F6-46EC-88A5-5765E9DF2D5B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6239470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E89AD27-5815-1B9B-D099-2E26BCC72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57E97-2631-4F28-899F-3DD6930A9032}" type="datetimeFigureOut">
              <a:rPr lang="en-GB"/>
              <a:pPr>
                <a:defRPr/>
              </a:pPr>
              <a:t>13/09/2024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4D01E2-00CE-BCD1-B077-FD2A9FEC2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AF0F729-5146-6CB6-9144-C9C0F4724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490AA-3203-4922-AB8B-46FDE35D786A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423828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11EB34F-C903-A69B-BEE6-17683A048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00E58-3186-4406-A017-A92EF74EFC2E}" type="datetimeFigureOut">
              <a:rPr lang="en-GB"/>
              <a:pPr>
                <a:defRPr/>
              </a:pPr>
              <a:t>13/09/2024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E46B3F6-4DA9-9070-F06D-77466ECD3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2BD2F83-638E-2118-B481-C8329BEA0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0C3B0-95EF-4A9A-AF4D-A4EACB3749A6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457369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E892C7B-2474-72A2-590F-3E684FA97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7E961-8C00-478E-9535-3114A90F4733}" type="datetimeFigureOut">
              <a:rPr lang="en-GB"/>
              <a:pPr>
                <a:defRPr/>
              </a:pPr>
              <a:t>13/09/2024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B43B2C7-B6C0-CE8D-A048-732C23ED0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2AA8EA0-DD32-97AF-A498-10493AB67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9E5EA-664A-4FC2-8D5B-78D7686BDD9B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42779640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73E23B1-6840-0624-C3F3-30DFA1361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C8407-6657-4482-82AC-F7397CF5F5D4}" type="datetimeFigureOut">
              <a:rPr lang="en-GB"/>
              <a:pPr>
                <a:defRPr/>
              </a:pPr>
              <a:t>13/09/2024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326BCD8-35B6-97F4-0A96-E49E2FF22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8F2F235-9F26-6D61-8B05-464F90F3D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1AFAF-90FC-46DB-B857-0732BB6674D7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1821684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738EB99-058E-EDFF-0F03-598653EBF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30E95-ED31-4995-A014-CA8D03189C90}" type="datetimeFigureOut">
              <a:rPr lang="en-GB"/>
              <a:pPr>
                <a:defRPr/>
              </a:pPr>
              <a:t>13/09/2024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B1E221-91BE-CF8D-F494-26DA58127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09FB535-DB63-28FD-D095-D5F153FE5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75508-CF9E-4F7F-96B7-D7C526CC3A69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822106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FC907-2A23-9C46-1881-AE02E270B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016F2-8B15-4952-A6AE-14C341DF1ED5}" type="datetimeFigureOut">
              <a:rPr lang="en-GB"/>
              <a:pPr>
                <a:defRPr/>
              </a:pPr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72A51-962D-5FF9-AEA6-E43539848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AA964-4F04-C6CE-9B32-3C06CCC9F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8CB0D-675F-446F-BA8A-C7F7120FBE99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4449799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A000428-B0BB-BCAA-22A5-263DFF95B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59DC0-6C4C-4889-B3EF-F124E37F32F0}" type="datetimeFigureOut">
              <a:rPr lang="en-GB"/>
              <a:pPr>
                <a:defRPr/>
              </a:pPr>
              <a:t>13/09/2024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30B7B4B-65A1-6FCD-607C-B7B71CF85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7E5606-E103-C453-187C-8626E6C52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30DC1-610C-474D-B8B7-F452B93EBAE4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6200207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EB0CC-9BA0-62DF-540F-20AEB45B1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37AEE-FB6B-47A7-ACB2-FC01972FB321}" type="datetimeFigureOut">
              <a:rPr lang="en-GB"/>
              <a:pPr>
                <a:defRPr/>
              </a:pPr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D239D-EC5A-1AE2-EA56-B8227C9D7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3A714-E15A-FA37-4EE1-F137E6BE7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6FF99-220D-496F-8737-4AF8E67A5790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459763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519B1-180F-7213-E718-28C124490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7DD85-0ECF-4491-A31D-12333549128D}" type="datetimeFigureOut">
              <a:rPr lang="en-GB"/>
              <a:pPr>
                <a:defRPr/>
              </a:pPr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A1164-9314-E93C-5FCB-C99E06F54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47CEC-4FBB-484B-375B-5DFF8D6AA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74132-DFBC-457C-9564-84E9D463BFEA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022307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4F438-586A-AB8C-1641-0090A893E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2D4A4-77AD-416E-AB15-B83AEDA808B0}" type="datetimeFigureOut">
              <a:rPr lang="en-GB"/>
              <a:pPr>
                <a:defRPr/>
              </a:pPr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9D5C9-93A8-5E64-7257-27E86B59D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AAF68-FE07-3022-BBBB-2967AB7A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62B90-B5A9-4321-9541-FACF6BAD3943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15268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9342E6C-4CC1-E390-4095-D5E2C7146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8AF5D-FFDF-44F1-A5A9-E13B5FE9688A}" type="datetimeFigureOut">
              <a:rPr lang="en-GB"/>
              <a:pPr>
                <a:defRPr/>
              </a:pPr>
              <a:t>13/09/2024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BE7098-0972-D0FF-57CD-078A684AB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5DB737D-D832-51E7-F02A-2BB746C32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82DFC-B908-4D2E-87AB-32766666A07F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30516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D81FD43-338E-BEEF-15A1-9258BA03B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C1D58-CAFB-4ADD-809E-31E2B37FB645}" type="datetimeFigureOut">
              <a:rPr lang="en-GB"/>
              <a:pPr>
                <a:defRPr/>
              </a:pPr>
              <a:t>13/09/2024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EC5CF6-7E7F-B912-FF2E-D4CC6F926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5FB1C55-F241-4B5C-62EA-060C184CC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40C3-97D2-4327-8129-D24F9D580B4A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72750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D5F4669-218A-7CAD-4D30-7E8CDFD2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BF506-0B72-4B4C-A9CF-5963FB7994D5}" type="datetimeFigureOut">
              <a:rPr lang="en-GB"/>
              <a:pPr>
                <a:defRPr/>
              </a:pPr>
              <a:t>13/09/2024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998DDD2-3065-B66E-E488-686B7998A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52DDB37-13D0-EEFB-F5DC-E118B96C7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F2B41-F574-480D-BCB9-4DFE99C64E93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942630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DE05DA5-576E-CDB2-8B3F-763B3C71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27713-719D-427A-8123-0777EA97AAD3}" type="datetimeFigureOut">
              <a:rPr lang="en-GB"/>
              <a:pPr>
                <a:defRPr/>
              </a:pPr>
              <a:t>13/09/2024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976DBA5-9F00-B080-30F6-CF1F253B4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E656173-C356-F9C6-C022-E5C3CA4A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490CB-D37F-4C0E-BCF6-F247DDFDD9E7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359902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220DCB-9423-8A64-3588-2F97173B7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9E8B2-6DA6-43AA-8784-402F36D4A8CF}" type="datetimeFigureOut">
              <a:rPr lang="en-GB"/>
              <a:pPr>
                <a:defRPr/>
              </a:pPr>
              <a:t>13/09/2024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60733A6-406D-5ADF-2929-2E68E993C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9008920-5A9B-7AF5-C809-BB0CB33FD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BE4AD-0ECA-4AC2-BD57-808A2320CD04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7008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B44EBDB-E06E-E721-D108-599C8B901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6FE90-CD42-46E6-A98A-81B230BFA3D2}" type="datetimeFigureOut">
              <a:rPr lang="en-GB"/>
              <a:pPr>
                <a:defRPr/>
              </a:pPr>
              <a:t>13/09/2024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230D82-CA8E-EBBA-77A8-9FF2C2B1A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EC2CBC-12E6-69A4-1BA5-5F8F9A39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80246-58A7-4171-8ED0-2207889046B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76235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AEBCEB1-FE22-5391-CCE4-86BA2D7ABD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  <a:endParaRPr lang="en-GB" altLang="fr-FR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ACFC110-5CAE-89D4-D85C-509FE4E9AF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  <a:endParaRPr lang="en-GB" alt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4D1F9-2437-9B26-557C-4C69AEC3D3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D2FAA7-970A-4E45-87BC-F55FD3E37C2C}" type="datetimeFigureOut">
              <a:rPr lang="en-GB"/>
              <a:pPr>
                <a:defRPr/>
              </a:pPr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AECA3-51F3-5E92-EA4E-C98BDCE43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C532E-877B-E9A9-CBA5-B49784D673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84C6D45-9732-4852-9EDD-0642DE5B9DE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7B9E5BF2-9AFD-4B3F-8B28-45642F8A76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  <a:endParaRPr lang="en-GB" altLang="sl-SI"/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80E3C352-B3BD-048C-7D1D-5D0CFE3C1E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  <a:endParaRPr lang="en-GB" alt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8DB46-C668-71C6-DF72-7ACBB1BC6E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2CE9AA-E575-4257-8404-6DE4671C812F}" type="datetimeFigureOut">
              <a:rPr lang="en-GB"/>
              <a:pPr>
                <a:defRPr/>
              </a:pPr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90DD0-2534-592F-C200-1B36361267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5FCEE-5EDA-4CA0-12C7-5D71B76DD6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8E41DC3-D644-40E0-8820-D17D777AC9FE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bject 2">
            <a:extLst>
              <a:ext uri="{FF2B5EF4-FFF2-40B4-BE49-F238E27FC236}">
                <a16:creationId xmlns:a16="http://schemas.microsoft.com/office/drawing/2014/main" id="{AA228D4E-A081-2DA9-E750-694C8DB0C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573" y="150395"/>
            <a:ext cx="10626811" cy="6692361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sl-SI" altLang="sl-SI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0016319-6BC7-3AB9-38DA-C36131EFFB1C}"/>
              </a:ext>
            </a:extLst>
          </p:cNvPr>
          <p:cNvSpPr/>
          <p:nvPr/>
        </p:nvSpPr>
        <p:spPr>
          <a:xfrm>
            <a:off x="770021" y="150395"/>
            <a:ext cx="10635916" cy="190369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99" name="object 5">
            <a:extLst>
              <a:ext uri="{FF2B5EF4-FFF2-40B4-BE49-F238E27FC236}">
                <a16:creationId xmlns:a16="http://schemas.microsoft.com/office/drawing/2014/main" id="{ECBD533E-25FE-190B-E7EF-A50FF9370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6080" y="3436943"/>
            <a:ext cx="549275" cy="7889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4100" name="object 6">
            <a:extLst>
              <a:ext uri="{FF2B5EF4-FFF2-40B4-BE49-F238E27FC236}">
                <a16:creationId xmlns:a16="http://schemas.microsoft.com/office/drawing/2014/main" id="{AEA4E67F-5CB2-DAF1-1AB9-CDAA83B40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4960943"/>
            <a:ext cx="550862" cy="7889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4101" name="object 7">
            <a:extLst>
              <a:ext uri="{FF2B5EF4-FFF2-40B4-BE49-F238E27FC236}">
                <a16:creationId xmlns:a16="http://schemas.microsoft.com/office/drawing/2014/main" id="{0CEB7367-71EC-2308-6038-8299F74A8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5387975"/>
            <a:ext cx="550862" cy="78898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4102" name="object 8">
            <a:extLst>
              <a:ext uri="{FF2B5EF4-FFF2-40B4-BE49-F238E27FC236}">
                <a16:creationId xmlns:a16="http://schemas.microsoft.com/office/drawing/2014/main" id="{021707C3-B1AC-6D8E-BD69-D92AE4F7D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5813430"/>
            <a:ext cx="550862" cy="79057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9" name="Naslov 1">
            <a:extLst>
              <a:ext uri="{FF2B5EF4-FFF2-40B4-BE49-F238E27FC236}">
                <a16:creationId xmlns:a16="http://schemas.microsoft.com/office/drawing/2014/main" id="{E2F9F185-E804-5145-CD28-6FB4A71545C7}"/>
              </a:ext>
            </a:extLst>
          </p:cNvPr>
          <p:cNvSpPr txBox="1">
            <a:spLocks/>
          </p:cNvSpPr>
          <p:nvPr/>
        </p:nvSpPr>
        <p:spPr bwMode="auto">
          <a:xfrm>
            <a:off x="1227137" y="3359204"/>
            <a:ext cx="9358313" cy="2259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fr-FR" sz="2800" b="1" i="1" kern="0" dirty="0"/>
              <a:t>EUSAIR Youth C</a:t>
            </a:r>
            <a:r>
              <a:rPr lang="sl-SI" altLang="fr-FR" sz="2800" b="1" i="1" kern="0" dirty="0" err="1"/>
              <a:t>ouncil</a:t>
            </a:r>
            <a:endParaRPr lang="sl-SI" altLang="fr-FR" sz="2800" b="1" i="1" kern="0" dirty="0"/>
          </a:p>
          <a:p>
            <a:pPr>
              <a:defRPr/>
            </a:pPr>
            <a:r>
              <a:rPr lang="sl-SI" sz="2800" b="1" i="1" kern="0" dirty="0">
                <a:effectLst/>
                <a:ea typeface="Times New Roman" panose="02020603050405020304" pitchFamily="18" charset="0"/>
              </a:rPr>
              <a:t>Point 2 - </a:t>
            </a:r>
            <a:r>
              <a:rPr lang="en-GB" sz="2800" b="1" i="1" dirty="0">
                <a:effectLst/>
                <a:ea typeface="Times New Roman" panose="02020603050405020304" pitchFamily="18" charset="0"/>
              </a:rPr>
              <a:t>Report on assessment and selection process.</a:t>
            </a:r>
            <a:endParaRPr lang="en-GB" sz="2800" i="1" dirty="0">
              <a:effectLst/>
              <a:ea typeface="Calibri" panose="020F0502020204030204" pitchFamily="34" charset="0"/>
            </a:endParaRPr>
          </a:p>
          <a:p>
            <a:pPr>
              <a:defRPr/>
            </a:pPr>
            <a:endParaRPr lang="en-US" sz="2800" b="1" i="1" dirty="0">
              <a:solidFill>
                <a:srgbClr val="44546A"/>
              </a:solidFill>
            </a:endParaRPr>
          </a:p>
          <a:p>
            <a:pPr>
              <a:defRPr/>
            </a:pPr>
            <a:endParaRPr lang="sl-SI" altLang="sl-SI" sz="2800" b="1" i="1" dirty="0"/>
          </a:p>
        </p:txBody>
      </p:sp>
      <p:pic>
        <p:nvPicPr>
          <p:cNvPr id="3" name="Picture 2" descr="https://www.adriatic-ionian.eu/wp-content/uploads/2018/03/EUSAIR_Logotype_RGB.jpg">
            <a:extLst>
              <a:ext uri="{FF2B5EF4-FFF2-40B4-BE49-F238E27FC236}">
                <a16:creationId xmlns:a16="http://schemas.microsoft.com/office/drawing/2014/main" id="{87326F1B-17DD-C3C9-BBA8-223269544E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7" r="7640"/>
          <a:stretch/>
        </p:blipFill>
        <p:spPr bwMode="auto">
          <a:xfrm>
            <a:off x="8852452" y="32675"/>
            <a:ext cx="2121000" cy="1731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dnaslov 2">
            <a:extLst>
              <a:ext uri="{FF2B5EF4-FFF2-40B4-BE49-F238E27FC236}">
                <a16:creationId xmlns:a16="http://schemas.microsoft.com/office/drawing/2014/main" id="{AB961EB5-469D-18B4-909C-A850A19CC46B}"/>
              </a:ext>
            </a:extLst>
          </p:cNvPr>
          <p:cNvSpPr txBox="1">
            <a:spLocks/>
          </p:cNvSpPr>
          <p:nvPr/>
        </p:nvSpPr>
        <p:spPr bwMode="auto">
          <a:xfrm>
            <a:off x="1943099" y="4482345"/>
            <a:ext cx="8305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sl-SI" altLang="sl-SI" sz="2000" b="1" dirty="0">
                <a:solidFill>
                  <a:schemeClr val="tx2"/>
                </a:solidFill>
              </a:rPr>
              <a:t>9th </a:t>
            </a:r>
            <a:r>
              <a:rPr lang="sl-SI" altLang="sl-SI" sz="2000" b="1" dirty="0" err="1">
                <a:solidFill>
                  <a:schemeClr val="tx2"/>
                </a:solidFill>
              </a:rPr>
              <a:t>Task</a:t>
            </a:r>
            <a:r>
              <a:rPr lang="sl-SI" altLang="sl-SI" sz="2000" b="1" dirty="0">
                <a:solidFill>
                  <a:schemeClr val="tx2"/>
                </a:solidFill>
              </a:rPr>
              <a:t> </a:t>
            </a:r>
            <a:r>
              <a:rPr lang="sl-SI" altLang="sl-SI" sz="2000" b="1" dirty="0" err="1">
                <a:solidFill>
                  <a:schemeClr val="tx2"/>
                </a:solidFill>
              </a:rPr>
              <a:t>Force</a:t>
            </a:r>
            <a:r>
              <a:rPr lang="en-GB" altLang="sl-SI" sz="2000" b="1" dirty="0">
                <a:solidFill>
                  <a:schemeClr val="tx2"/>
                </a:solidFill>
              </a:rPr>
              <a:t> meeting</a:t>
            </a:r>
            <a:endParaRPr lang="sl-SI" altLang="sl-SI" sz="2000" b="1" dirty="0">
              <a:solidFill>
                <a:schemeClr val="tx2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sl-SI" altLang="sl-SI" sz="2000" b="1" dirty="0" err="1">
                <a:solidFill>
                  <a:schemeClr val="tx2"/>
                </a:solidFill>
              </a:rPr>
              <a:t>Online</a:t>
            </a:r>
            <a:r>
              <a:rPr lang="en-GB" altLang="sl-SI" sz="2000" b="1" dirty="0">
                <a:solidFill>
                  <a:schemeClr val="tx2"/>
                </a:solidFill>
              </a:rPr>
              <a:t>, </a:t>
            </a:r>
            <a:r>
              <a:rPr lang="sl-SI" altLang="sl-SI" sz="2000" b="1" dirty="0">
                <a:solidFill>
                  <a:schemeClr val="tx2"/>
                </a:solidFill>
              </a:rPr>
              <a:t>11 September 2024</a:t>
            </a:r>
            <a:endParaRPr lang="en-GB" altLang="sl-SI" sz="2000" dirty="0">
              <a:solidFill>
                <a:schemeClr val="tx2"/>
              </a:solidFill>
            </a:endParaRPr>
          </a:p>
        </p:txBody>
      </p:sp>
      <p:pic>
        <p:nvPicPr>
          <p:cNvPr id="7" name="Picture 6" descr="A screen shot of a computer&#10;&#10;Description automatically generated">
            <a:extLst>
              <a:ext uri="{FF2B5EF4-FFF2-40B4-BE49-F238E27FC236}">
                <a16:creationId xmlns:a16="http://schemas.microsoft.com/office/drawing/2014/main" id="{60E2FA96-5BC3-FD85-CFAE-5F77F35EF1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468" y="282120"/>
            <a:ext cx="3391714" cy="176691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 descr="&quot;&quot;">
            <a:extLst>
              <a:ext uri="{FF2B5EF4-FFF2-40B4-BE49-F238E27FC236}">
                <a16:creationId xmlns:a16="http://schemas.microsoft.com/office/drawing/2014/main" id="{7D553544-5AEF-C6FE-A44E-6BB9B3480C2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 descr="&quot;&quot;">
            <a:extLst>
              <a:ext uri="{FF2B5EF4-FFF2-40B4-BE49-F238E27FC236}">
                <a16:creationId xmlns:a16="http://schemas.microsoft.com/office/drawing/2014/main" id="{BC984A7A-7742-0759-AD30-78F1EE0A48F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 descr="&quot;&quot;">
            <a:extLst>
              <a:ext uri="{FF2B5EF4-FFF2-40B4-BE49-F238E27FC236}">
                <a16:creationId xmlns:a16="http://schemas.microsoft.com/office/drawing/2014/main" id="{172D2733-6AC0-79CA-2306-BD89D0455C1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 descr="&quot;&quot;">
            <a:extLst>
              <a:ext uri="{FF2B5EF4-FFF2-40B4-BE49-F238E27FC236}">
                <a16:creationId xmlns:a16="http://schemas.microsoft.com/office/drawing/2014/main" id="{9513BF39-8C48-0249-02EA-B9CB9C4FBF2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816225" y="149225"/>
            <a:ext cx="6559550" cy="65595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70C4A2-A8C7-F7B4-9B0F-7B624C7BE1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14700" y="2085975"/>
            <a:ext cx="5562600" cy="2513013"/>
          </a:xfrm>
        </p:spPr>
        <p:txBody>
          <a:bodyPr anchor="b"/>
          <a:lstStyle/>
          <a:p>
            <a:pPr algn="ctr" eaLnBrk="1" hangingPunct="1"/>
            <a:r>
              <a:rPr lang="en-US" altLang="sl-SI" sz="5600" dirty="0"/>
              <a:t>Thank you for a constructive meeting!</a:t>
            </a:r>
          </a:p>
        </p:txBody>
      </p:sp>
      <p:sp>
        <p:nvSpPr>
          <p:cNvPr id="15" name="Arc 14" descr="&quot;&quot;">
            <a:extLst>
              <a:ext uri="{FF2B5EF4-FFF2-40B4-BE49-F238E27FC236}">
                <a16:creationId xmlns:a16="http://schemas.microsoft.com/office/drawing/2014/main" id="{B98E05EB-92B7-5855-41F0-777AE0E420C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9222429" flipV="1">
            <a:off x="2493963" y="6350"/>
            <a:ext cx="6816725" cy="6816725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Oval 16" descr="&quot;&quot;">
            <a:extLst>
              <a:ext uri="{FF2B5EF4-FFF2-40B4-BE49-F238E27FC236}">
                <a16:creationId xmlns:a16="http://schemas.microsoft.com/office/drawing/2014/main" id="{6F5FA6AE-8E74-6BF1-C853-3CA344336AC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201025" y="5310188"/>
            <a:ext cx="706438" cy="68738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56022" y="327791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3600" b="1" i="1" dirty="0" err="1">
                <a:latin typeface="Georgia" panose="02040502050405020303" pitchFamily="18" charset="0"/>
              </a:rPr>
              <a:t>Background</a:t>
            </a:r>
            <a:endParaRPr lang="sl-SI" sz="36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189" y="1297578"/>
            <a:ext cx="10739292" cy="4598396"/>
          </a:xfrm>
        </p:spPr>
        <p:txBody>
          <a:bodyPr/>
          <a:lstStyle/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Procedures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for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the EYC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Call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,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Assessment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and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Selection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process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were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defined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in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Spring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2024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by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GB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and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Task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Force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: 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GB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the  </a:t>
            </a:r>
            <a:r>
              <a:rPr lang="en-GB" sz="16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EUSAIR Youth Council Concept Paper </a:t>
            </a:r>
            <a:r>
              <a:rPr lang="en-GB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approved through Governing Board Written Procedure on 9 April </a:t>
            </a:r>
            <a:r>
              <a:rPr lang="sl-SI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2024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GB" sz="16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EUSAIR Youth Council Application pack </a:t>
            </a:r>
            <a:r>
              <a:rPr lang="en-GB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consolidated in Youth Council Task Force on 3 April 2024 and shared with National Coordinators after the Concept Paper written procedure, on 18 April 2024. </a:t>
            </a:r>
            <a:endParaRPr lang="sl-SI" sz="16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3540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Timeline</a:t>
            </a:r>
            <a:r>
              <a:rPr lang="sl-SI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: 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16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Call</a:t>
            </a:r>
            <a:r>
              <a:rPr lang="sl-SI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16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for</a:t>
            </a:r>
            <a:r>
              <a:rPr lang="sl-SI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16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Applications</a:t>
            </a:r>
            <a:r>
              <a:rPr lang="sl-SI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– </a:t>
            </a:r>
            <a:r>
              <a:rPr lang="sl-SI" sz="16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from</a:t>
            </a:r>
            <a:r>
              <a:rPr lang="sl-SI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April 14 </a:t>
            </a:r>
            <a:r>
              <a:rPr lang="sl-SI" sz="16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till</a:t>
            </a:r>
            <a:r>
              <a:rPr lang="sl-SI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16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May</a:t>
            </a:r>
            <a:r>
              <a:rPr lang="sl-SI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27 2024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16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Assessment</a:t>
            </a:r>
            <a:r>
              <a:rPr lang="sl-SI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of </a:t>
            </a:r>
            <a:r>
              <a:rPr lang="sl-SI" sz="16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applications</a:t>
            </a:r>
            <a:r>
              <a:rPr lang="sl-SI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– </a:t>
            </a:r>
            <a:r>
              <a:rPr lang="sl-SI" sz="16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from</a:t>
            </a:r>
            <a:r>
              <a:rPr lang="sl-SI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28 </a:t>
            </a:r>
            <a:r>
              <a:rPr lang="sl-SI" sz="16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May</a:t>
            </a:r>
            <a:r>
              <a:rPr lang="sl-SI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16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till</a:t>
            </a:r>
            <a:r>
              <a:rPr lang="sl-SI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15 </a:t>
            </a:r>
            <a:r>
              <a:rPr lang="sl-SI" sz="16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August</a:t>
            </a:r>
            <a:r>
              <a:rPr lang="sl-SI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2024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16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Consolidation</a:t>
            </a:r>
            <a:r>
              <a:rPr lang="sl-SI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of </a:t>
            </a:r>
            <a:r>
              <a:rPr lang="sl-SI" sz="16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assessments</a:t>
            </a:r>
            <a:r>
              <a:rPr lang="sl-SI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– </a:t>
            </a:r>
            <a:r>
              <a:rPr lang="sl-SI" sz="16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from</a:t>
            </a:r>
            <a:r>
              <a:rPr lang="sl-SI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16 </a:t>
            </a:r>
            <a:r>
              <a:rPr lang="sl-SI" sz="16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August</a:t>
            </a:r>
            <a:r>
              <a:rPr lang="sl-SI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16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till</a:t>
            </a:r>
            <a:r>
              <a:rPr lang="sl-SI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9 September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sz="16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Selection</a:t>
            </a:r>
            <a:r>
              <a:rPr lang="sl-SI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of </a:t>
            </a:r>
            <a:r>
              <a:rPr lang="sl-SI" sz="16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candidates</a:t>
            </a:r>
            <a:r>
              <a:rPr lang="sl-SI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– </a:t>
            </a:r>
            <a:r>
              <a:rPr lang="sl-SI" sz="16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from</a:t>
            </a:r>
            <a:r>
              <a:rPr lang="sl-SI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10 September </a:t>
            </a:r>
            <a:r>
              <a:rPr lang="sl-SI" sz="16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onwards</a:t>
            </a:r>
            <a:endParaRPr lang="sl-SI" sz="16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074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56022" y="327791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3600" b="1" i="1" dirty="0" err="1">
                <a:latin typeface="Georgia" panose="02040502050405020303" pitchFamily="18" charset="0"/>
              </a:rPr>
              <a:t>Assessment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and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Selection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Process</a:t>
            </a:r>
            <a:endParaRPr lang="sl-SI" sz="36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189" y="1297578"/>
            <a:ext cx="10739292" cy="4598396"/>
          </a:xfrm>
        </p:spPr>
        <p:txBody>
          <a:bodyPr/>
          <a:lstStyle/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Based on procedure and criteria defined in </a:t>
            </a:r>
            <a:r>
              <a:rPr lang="en-US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agreed Application pack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"/>
            </a:pPr>
            <a:r>
              <a:rPr lang="en-US" sz="18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Eligibility check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"/>
            </a:pPr>
            <a:r>
              <a:rPr lang="en-US" sz="18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Assessment </a:t>
            </a: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of motivational letters 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"/>
            </a:pPr>
            <a:r>
              <a:rPr lang="en-US" sz="18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List of eligible and quality candidates</a:t>
            </a:r>
            <a:r>
              <a:rPr lang="sl-SI" sz="18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, </a:t>
            </a:r>
            <a:r>
              <a:rPr lang="sl-SI" sz="18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prepared</a:t>
            </a:r>
            <a:r>
              <a:rPr lang="sl-SI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18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by</a:t>
            </a:r>
            <a:r>
              <a:rPr lang="sl-SI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18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using</a:t>
            </a:r>
            <a:r>
              <a:rPr lang="sl-SI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18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random</a:t>
            </a:r>
            <a:r>
              <a:rPr lang="sl-SI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18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selection</a:t>
            </a:r>
            <a:r>
              <a:rPr lang="sl-SI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with </a:t>
            </a:r>
            <a:r>
              <a:rPr lang="sl-SI" sz="18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an</a:t>
            </a:r>
            <a:r>
              <a:rPr lang="sl-SI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en-GB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algorithm</a:t>
            </a:r>
            <a:r>
              <a:rPr lang="sl-SI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. </a:t>
            </a:r>
            <a:endParaRPr lang="en-US" sz="1800" b="1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299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56022" y="327791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3600" b="1" i="1" dirty="0" err="1">
                <a:latin typeface="Georgia" panose="02040502050405020303" pitchFamily="18" charset="0"/>
              </a:rPr>
              <a:t>Eligibility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check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endParaRPr lang="sl-SI" sz="36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189" y="1297578"/>
            <a:ext cx="10739292" cy="4598396"/>
          </a:xfrm>
        </p:spPr>
        <p:txBody>
          <a:bodyPr/>
          <a:lstStyle/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Defined in Concept Paper and Application Pack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All together 185 applicants applied 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Facility Point LP conducted the eligibility check – 4 eye principle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From 28 May till 14 June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178 passed the eligibility check.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Most common reason for failing, lack of correct birthday and low knowledge of the working language (bellow B2)</a:t>
            </a:r>
          </a:p>
        </p:txBody>
      </p:sp>
    </p:spTree>
    <p:extLst>
      <p:ext uri="{BB962C8B-B14F-4D97-AF65-F5344CB8AC3E}">
        <p14:creationId xmlns:p14="http://schemas.microsoft.com/office/powerpoint/2010/main" val="3994612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62012" y="1081074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56022" y="327791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eorgia" panose="02040502050405020303" pitchFamily="18" charset="0"/>
              </a:rPr>
              <a:t>Assessment</a:t>
            </a:r>
            <a:r>
              <a:rPr lang="sl-SI" sz="3600" b="1" i="1" dirty="0">
                <a:latin typeface="Georgia" panose="02040502050405020303" pitchFamily="18" charset="0"/>
              </a:rPr>
              <a:t> of </a:t>
            </a:r>
            <a:r>
              <a:rPr lang="sl-SI" sz="3600" b="1" i="1" dirty="0" err="1">
                <a:latin typeface="Georgia" panose="02040502050405020303" pitchFamily="18" charset="0"/>
              </a:rPr>
              <a:t>motivational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questions</a:t>
            </a:r>
            <a:r>
              <a:rPr lang="sl-SI" sz="3600" b="1" i="1" dirty="0">
                <a:latin typeface="Georgia" panose="02040502050405020303" pitchFamily="18" charset="0"/>
              </a:rPr>
              <a:t> 1/3 </a:t>
            </a:r>
            <a:endParaRPr lang="sl-SI" sz="36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22" y="1163242"/>
            <a:ext cx="9762542" cy="4479348"/>
          </a:xfrm>
        </p:spPr>
        <p:txBody>
          <a:bodyPr/>
          <a:lstStyle/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Defined in the EYC Concept Paper and EYC Application Pack</a:t>
            </a: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. 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Instructions</a:t>
            </a: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18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and</a:t>
            </a:r>
            <a:r>
              <a:rPr lang="sl-SI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1800" b="1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online</a:t>
            </a:r>
            <a:r>
              <a:rPr lang="sl-SI" sz="18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1800" b="1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assesment</a:t>
            </a:r>
            <a:r>
              <a:rPr lang="sl-SI" sz="18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sl-SI" sz="1800" b="1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forms</a:t>
            </a:r>
            <a:r>
              <a:rPr lang="sl-SI" sz="18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were prepared beforehand. </a:t>
            </a:r>
            <a:r>
              <a:rPr lang="en-US" sz="18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2 meetings </a:t>
            </a: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were </a:t>
            </a:r>
            <a:r>
              <a:rPr lang="en-US" sz="18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organised</a:t>
            </a: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to explain the process to assessors (17.6. and 8.7.2024)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Assessors from the </a:t>
            </a:r>
            <a:r>
              <a:rPr lang="en-US" sz="18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Facility Point Project </a:t>
            </a: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(10 assessors from 9 countries) and DG REGIO (1)</a:t>
            </a:r>
            <a:endParaRPr lang="sl-SI" sz="18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The applicants were divided into 11 groups prepared by the FP LP, to </a:t>
            </a:r>
            <a:r>
              <a:rPr lang="en-US" sz="18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ensure minimal bias</a:t>
            </a: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: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Assessor did not assess candidates from their own country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Each group was graded twice.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Anonymous process only working with Application Ids and minimal information. </a:t>
            </a:r>
          </a:p>
        </p:txBody>
      </p:sp>
    </p:spTree>
    <p:extLst>
      <p:ext uri="{BB962C8B-B14F-4D97-AF65-F5344CB8AC3E}">
        <p14:creationId xmlns:p14="http://schemas.microsoft.com/office/powerpoint/2010/main" val="1809321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2006	1</a:t>
            </a:r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62012" y="1081074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56022" y="327791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eorgia" panose="02040502050405020303" pitchFamily="18" charset="0"/>
              </a:rPr>
              <a:t>Assessment of motivational questions 2/3 </a:t>
            </a:r>
            <a:endParaRPr lang="en-US" sz="36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22" y="1291402"/>
            <a:ext cx="9762542" cy="365049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80A9A1"/>
              </a:buClr>
              <a:buNone/>
            </a:pPr>
            <a:r>
              <a:rPr lang="en-US" sz="18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According to Application pack</a:t>
            </a: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: </a:t>
            </a:r>
          </a:p>
          <a:p>
            <a:pPr marL="354013" indent="-35401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Each of 4 motivational question was </a:t>
            </a:r>
            <a:r>
              <a:rPr lang="en-US" sz="18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graded from 0 – 3</a:t>
            </a:r>
          </a:p>
          <a:p>
            <a:pPr marL="354013" indent="-35401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From two assessors average score per question was calculated. </a:t>
            </a:r>
          </a:p>
          <a:p>
            <a:pPr marL="354013" indent="-35401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For each question the applicant had to reach at least the score of </a:t>
            </a:r>
            <a:r>
              <a:rPr lang="sl-SI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0,50</a:t>
            </a: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points.</a:t>
            </a:r>
          </a:p>
          <a:p>
            <a:pPr marL="354013" indent="-35401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Maximum of 12 points </a:t>
            </a: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possible, the </a:t>
            </a:r>
            <a:r>
              <a:rPr lang="en-US" sz="18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minimal threshold of 6,00 points</a:t>
            </a: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.</a:t>
            </a:r>
          </a:p>
          <a:p>
            <a:pPr marL="354013" indent="-35401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Application which showed clear </a:t>
            </a:r>
            <a:r>
              <a:rPr lang="en-US" sz="18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evidence of AI use </a:t>
            </a: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without significant original input were graded 0.</a:t>
            </a:r>
          </a:p>
          <a:p>
            <a:pPr marL="354013" indent="-35401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Process supervised by the Facility Point Lead Partner </a:t>
            </a:r>
            <a:r>
              <a:rPr lang="en-US" sz="18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EYC Coordinator</a:t>
            </a: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, who checked the assessments at the end of August 2024</a:t>
            </a:r>
          </a:p>
          <a:p>
            <a:pPr marL="354013" indent="-35401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In case of major </a:t>
            </a:r>
            <a:r>
              <a:rPr lang="en-US" sz="18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discrepancies in scoring </a:t>
            </a: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between two assessors (more than 2 points) - a </a:t>
            </a:r>
            <a:r>
              <a:rPr lang="en-US" sz="18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consolidation meeting </a:t>
            </a: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to agree on the final grade. </a:t>
            </a:r>
          </a:p>
        </p:txBody>
      </p:sp>
    </p:spTree>
    <p:extLst>
      <p:ext uri="{BB962C8B-B14F-4D97-AF65-F5344CB8AC3E}">
        <p14:creationId xmlns:p14="http://schemas.microsoft.com/office/powerpoint/2010/main" val="2115950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2006	1</a:t>
            </a:r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839895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74819" y="193564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eorgia" panose="02040502050405020303" pitchFamily="18" charset="0"/>
              </a:rPr>
              <a:t>Assessment of motivational questions 3/3</a:t>
            </a:r>
            <a:endParaRPr lang="en-US" sz="36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819" y="903274"/>
            <a:ext cx="9762542" cy="1388736"/>
          </a:xfrm>
        </p:spPr>
        <p:txBody>
          <a:bodyPr/>
          <a:lstStyle/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After the motivational letter assessment, the following results per country were observed: 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None/>
            </a:pPr>
            <a:endParaRPr lang="en-US" sz="16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None/>
            </a:pPr>
            <a:endParaRPr lang="en-US" sz="16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sl-SI" sz="16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sl-SI" sz="16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sl-SI" sz="16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None/>
            </a:pPr>
            <a:endParaRPr lang="sl-SI" sz="16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None/>
            </a:pPr>
            <a:endParaRPr lang="sl-SI" sz="16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7513FCC-B113-7D84-4393-3139184F89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505298"/>
              </p:ext>
            </p:extLst>
          </p:nvPr>
        </p:nvGraphicFramePr>
        <p:xfrm>
          <a:off x="774819" y="1486226"/>
          <a:ext cx="10319279" cy="45900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1664">
                  <a:extLst>
                    <a:ext uri="{9D8B030D-6E8A-4147-A177-3AD203B41FA5}">
                      <a16:colId xmlns:a16="http://schemas.microsoft.com/office/drawing/2014/main" val="1362888488"/>
                    </a:ext>
                  </a:extLst>
                </a:gridCol>
                <a:gridCol w="2349205">
                  <a:extLst>
                    <a:ext uri="{9D8B030D-6E8A-4147-A177-3AD203B41FA5}">
                      <a16:colId xmlns:a16="http://schemas.microsoft.com/office/drawing/2014/main" val="2131863441"/>
                    </a:ext>
                  </a:extLst>
                </a:gridCol>
                <a:gridCol w="2349205">
                  <a:extLst>
                    <a:ext uri="{9D8B030D-6E8A-4147-A177-3AD203B41FA5}">
                      <a16:colId xmlns:a16="http://schemas.microsoft.com/office/drawing/2014/main" val="2568170802"/>
                    </a:ext>
                  </a:extLst>
                </a:gridCol>
                <a:gridCol w="2349205">
                  <a:extLst>
                    <a:ext uri="{9D8B030D-6E8A-4147-A177-3AD203B41FA5}">
                      <a16:colId xmlns:a16="http://schemas.microsoft.com/office/drawing/2014/main" val="4246812450"/>
                    </a:ext>
                  </a:extLst>
                </a:gridCol>
              </a:tblGrid>
              <a:tr h="4489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COUNTRY</a:t>
                      </a:r>
                      <a:endParaRPr lang="sl-SI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N PASS OVER TRESHOLD</a:t>
                      </a:r>
                      <a:endParaRPr lang="sl-SI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N DID NOT PASS OVER TRESHOLD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AVERAGE NUMBER OF POINTS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2795132"/>
                  </a:ext>
                </a:extLst>
              </a:tr>
              <a:tr h="3458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Albania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27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6</a:t>
                      </a:r>
                      <a:endParaRPr lang="sl-SI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8</a:t>
                      </a:r>
                      <a:endParaRPr lang="sl-SI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36123147"/>
                  </a:ext>
                </a:extLst>
              </a:tr>
              <a:tr h="4489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Bosnia and Herzegovina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19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1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8,4</a:t>
                      </a:r>
                      <a:endParaRPr lang="sl-SI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99382769"/>
                  </a:ext>
                </a:extLst>
              </a:tr>
              <a:tr h="4489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Hellenic Republic </a:t>
                      </a:r>
                      <a:r>
                        <a:rPr lang="sl-SI" sz="1400" kern="100">
                          <a:effectLst/>
                        </a:rPr>
                        <a:t>(Greece)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14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3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8,5</a:t>
                      </a:r>
                      <a:endParaRPr lang="sl-SI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35675604"/>
                  </a:ext>
                </a:extLst>
              </a:tr>
              <a:tr h="3458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Croatia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5</a:t>
                      </a:r>
                      <a:endParaRPr lang="sl-SI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1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8,3</a:t>
                      </a:r>
                      <a:endParaRPr lang="sl-SI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09588055"/>
                  </a:ext>
                </a:extLst>
              </a:tr>
              <a:tr h="4489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Italy (only EUSAIR participating regions)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51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6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8,4</a:t>
                      </a:r>
                      <a:endParaRPr lang="sl-SI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43334617"/>
                  </a:ext>
                </a:extLst>
              </a:tr>
              <a:tr h="3458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Montenegro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12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1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9</a:t>
                      </a:r>
                      <a:endParaRPr lang="sl-SI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80164645"/>
                  </a:ext>
                </a:extLst>
              </a:tr>
              <a:tr h="3458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North Macedonia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7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1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8,3</a:t>
                      </a:r>
                      <a:endParaRPr lang="sl-SI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53575731"/>
                  </a:ext>
                </a:extLst>
              </a:tr>
              <a:tr h="3458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0">
                          <a:effectLst/>
                        </a:rPr>
                        <a:t>Serbia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11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3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8</a:t>
                      </a:r>
                      <a:endParaRPr lang="sl-SI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80879711"/>
                  </a:ext>
                </a:extLst>
              </a:tr>
              <a:tr h="3458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0">
                          <a:effectLst/>
                        </a:rPr>
                        <a:t>Slovenia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5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0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9,5</a:t>
                      </a:r>
                      <a:endParaRPr lang="sl-SI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48530580"/>
                  </a:ext>
                </a:extLst>
              </a:tr>
              <a:tr h="3458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0">
                          <a:effectLst/>
                        </a:rPr>
                        <a:t>San Marino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5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0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9,4</a:t>
                      </a:r>
                      <a:endParaRPr lang="sl-SI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21287581"/>
                  </a:ext>
                </a:extLst>
              </a:tr>
              <a:tr h="3458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TOTAL</a:t>
                      </a:r>
                      <a:endParaRPr lang="sl-SI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156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22</a:t>
                      </a:r>
                      <a:endParaRPr lang="sl-SI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8,58</a:t>
                      </a:r>
                      <a:endParaRPr lang="sl-SI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9792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3604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2006	1</a:t>
            </a:r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774819" y="891831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74819" y="193564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eorgia" panose="02040502050405020303" pitchFamily="18" charset="0"/>
              </a:rPr>
              <a:t>Selection Process</a:t>
            </a:r>
            <a:endParaRPr lang="en-US" sz="36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819" y="1033459"/>
            <a:ext cx="9762542" cy="45901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None/>
            </a:pPr>
            <a:r>
              <a:rPr lang="en-US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According to the Concept Paper and Application Pack</a:t>
            </a: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: 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After the assessment was completed, the batch of </a:t>
            </a:r>
            <a:r>
              <a:rPr lang="en-US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eligible applicants who reached the threshold of 6,00 points w</a:t>
            </a:r>
            <a:r>
              <a:rPr lang="sl-SI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ere</a:t>
            </a:r>
            <a:r>
              <a:rPr lang="en-US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put into an algorithm </a:t>
            </a: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to select the final 20 members and the 20 reserve members. 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The algorithm is a programmed code: 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from eligible candidates reaching the threshold of 6,00 points,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it selects two candidates per country, 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ensuring gender balance, 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8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considering urban/rural residency, thematic interest, and age diversity as far as possible (depending on the applications received).</a:t>
            </a:r>
          </a:p>
        </p:txBody>
      </p:sp>
    </p:spTree>
    <p:extLst>
      <p:ext uri="{BB962C8B-B14F-4D97-AF65-F5344CB8AC3E}">
        <p14:creationId xmlns:p14="http://schemas.microsoft.com/office/powerpoint/2010/main" val="887253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774819" y="891831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74819" y="193564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eorgia" panose="02040502050405020303" pitchFamily="18" charset="0"/>
              </a:rPr>
              <a:t>List of selected candidates</a:t>
            </a:r>
            <a:endParaRPr lang="en-US" sz="36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C18FB41-1767-2514-FFCA-9D8610C29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118259"/>
              </p:ext>
            </p:extLst>
          </p:nvPr>
        </p:nvGraphicFramePr>
        <p:xfrm>
          <a:off x="477949" y="839895"/>
          <a:ext cx="11502806" cy="57605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6668">
                  <a:extLst>
                    <a:ext uri="{9D8B030D-6E8A-4147-A177-3AD203B41FA5}">
                      <a16:colId xmlns:a16="http://schemas.microsoft.com/office/drawing/2014/main" val="1671617139"/>
                    </a:ext>
                  </a:extLst>
                </a:gridCol>
                <a:gridCol w="1358506">
                  <a:extLst>
                    <a:ext uri="{9D8B030D-6E8A-4147-A177-3AD203B41FA5}">
                      <a16:colId xmlns:a16="http://schemas.microsoft.com/office/drawing/2014/main" val="1390368007"/>
                    </a:ext>
                  </a:extLst>
                </a:gridCol>
                <a:gridCol w="749176">
                  <a:extLst>
                    <a:ext uri="{9D8B030D-6E8A-4147-A177-3AD203B41FA5}">
                      <a16:colId xmlns:a16="http://schemas.microsoft.com/office/drawing/2014/main" val="3903054213"/>
                    </a:ext>
                  </a:extLst>
                </a:gridCol>
                <a:gridCol w="988913">
                  <a:extLst>
                    <a:ext uri="{9D8B030D-6E8A-4147-A177-3AD203B41FA5}">
                      <a16:colId xmlns:a16="http://schemas.microsoft.com/office/drawing/2014/main" val="511966282"/>
                    </a:ext>
                  </a:extLst>
                </a:gridCol>
                <a:gridCol w="819099">
                  <a:extLst>
                    <a:ext uri="{9D8B030D-6E8A-4147-A177-3AD203B41FA5}">
                      <a16:colId xmlns:a16="http://schemas.microsoft.com/office/drawing/2014/main" val="1258967866"/>
                    </a:ext>
                  </a:extLst>
                </a:gridCol>
                <a:gridCol w="859054">
                  <a:extLst>
                    <a:ext uri="{9D8B030D-6E8A-4147-A177-3AD203B41FA5}">
                      <a16:colId xmlns:a16="http://schemas.microsoft.com/office/drawing/2014/main" val="2168900813"/>
                    </a:ext>
                  </a:extLst>
                </a:gridCol>
                <a:gridCol w="5491390">
                  <a:extLst>
                    <a:ext uri="{9D8B030D-6E8A-4147-A177-3AD203B41FA5}">
                      <a16:colId xmlns:a16="http://schemas.microsoft.com/office/drawing/2014/main" val="1164412791"/>
                    </a:ext>
                  </a:extLst>
                </a:gridCol>
              </a:tblGrid>
              <a:tr h="1385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0" dirty="0">
                          <a:effectLst/>
                        </a:rPr>
                        <a:t>Name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0">
                          <a:effectLst/>
                        </a:rPr>
                        <a:t>Name (Last)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Years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0">
                          <a:effectLst/>
                        </a:rPr>
                        <a:t>Gender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0">
                          <a:effectLst/>
                        </a:rPr>
                        <a:t>Country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0">
                          <a:effectLst/>
                        </a:rPr>
                        <a:t>Location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0" dirty="0">
                          <a:effectLst/>
                        </a:rPr>
                        <a:t>Topics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extLst>
                  <a:ext uri="{0D108BD9-81ED-4DB2-BD59-A6C34878D82A}">
                    <a16:rowId xmlns:a16="http://schemas.microsoft.com/office/drawing/2014/main" val="1930899132"/>
                  </a:ext>
                </a:extLst>
              </a:tr>
              <a:tr h="2882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Altin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 err="1">
                          <a:effectLst/>
                        </a:rPr>
                        <a:t>Guberi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29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Male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0" dirty="0">
                          <a:effectLst/>
                        </a:rPr>
                        <a:t>AL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Rural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Blue And Green Technologies,</a:t>
                      </a:r>
                      <a:r>
                        <a:rPr lang="sl-SI" sz="1100" kern="100" dirty="0">
                          <a:effectLst/>
                        </a:rPr>
                        <a:t> </a:t>
                      </a:r>
                      <a:r>
                        <a:rPr lang="en-GB" sz="1100" kern="100" dirty="0">
                          <a:effectLst/>
                        </a:rPr>
                        <a:t>Multimodal Connectivity,</a:t>
                      </a:r>
                      <a:r>
                        <a:rPr lang="sl-SI" sz="1100" kern="100" dirty="0">
                          <a:effectLst/>
                        </a:rPr>
                        <a:t> </a:t>
                      </a:r>
                      <a:r>
                        <a:rPr lang="en-GB" sz="1100" kern="100" dirty="0">
                          <a:effectLst/>
                        </a:rPr>
                        <a:t>Youth Engagement and Employment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extLst>
                  <a:ext uri="{0D108BD9-81ED-4DB2-BD59-A6C34878D82A}">
                    <a16:rowId xmlns:a16="http://schemas.microsoft.com/office/drawing/2014/main" val="2526875651"/>
                  </a:ext>
                </a:extLst>
              </a:tr>
              <a:tr h="2705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 err="1">
                          <a:effectLst/>
                        </a:rPr>
                        <a:t>Melpomeni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Nelaj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30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Female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0">
                          <a:effectLst/>
                        </a:rPr>
                        <a:t>AL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Urban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Multimodal Connectivity, Urban Nodes, Research and Innovation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extLst>
                  <a:ext uri="{0D108BD9-81ED-4DB2-BD59-A6C34878D82A}">
                    <a16:rowId xmlns:a16="http://schemas.microsoft.com/office/drawing/2014/main" val="467272842"/>
                  </a:ext>
                </a:extLst>
              </a:tr>
              <a:tr h="3192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Adnan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Solak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22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Male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0">
                          <a:effectLst/>
                        </a:rPr>
                        <a:t>BA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Urban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Preparing for the Future: Knowledge, Skills, and Management,</a:t>
                      </a:r>
                      <a:r>
                        <a:rPr lang="sl-SI" sz="1100" kern="100" dirty="0">
                          <a:effectLst/>
                        </a:rPr>
                        <a:t> </a:t>
                      </a:r>
                      <a:r>
                        <a:rPr lang="en-GB" sz="1100" kern="100" dirty="0">
                          <a:effectLst/>
                        </a:rPr>
                        <a:t>Social Innovations, EU Enlargement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extLst>
                  <a:ext uri="{0D108BD9-81ED-4DB2-BD59-A6C34878D82A}">
                    <a16:rowId xmlns:a16="http://schemas.microsoft.com/office/drawing/2014/main" val="3854765976"/>
                  </a:ext>
                </a:extLst>
              </a:tr>
              <a:tr h="2636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Anastasija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Katić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19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Female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0">
                          <a:effectLst/>
                        </a:rPr>
                        <a:t>BA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Urban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Green Energy, Preparing for the Future: Knowledge, Skills, and Management, Youth Engagement and Employment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extLst>
                  <a:ext uri="{0D108BD9-81ED-4DB2-BD59-A6C34878D82A}">
                    <a16:rowId xmlns:a16="http://schemas.microsoft.com/office/drawing/2014/main" val="1653815473"/>
                  </a:ext>
                </a:extLst>
              </a:tr>
              <a:tr h="1744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Gerasimos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Avgerinos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21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Male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0">
                          <a:effectLst/>
                        </a:rPr>
                        <a:t>EL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Urban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Fisheries And Aquaculture, Marine and Coastal Environment, Capacity Building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extLst>
                  <a:ext uri="{0D108BD9-81ED-4DB2-BD59-A6C34878D82A}">
                    <a16:rowId xmlns:a16="http://schemas.microsoft.com/office/drawing/2014/main" val="2886070114"/>
                  </a:ext>
                </a:extLst>
              </a:tr>
              <a:tr h="3528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sl-SI" sz="10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Marianna</a:t>
                      </a:r>
                      <a:endParaRPr lang="sl-SI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sl-SI" sz="10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Peiou</a:t>
                      </a:r>
                      <a:endParaRPr lang="sl-SI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sl-SI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  <a:endParaRPr lang="sl-SI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EL</a:t>
                      </a:r>
                      <a:endParaRPr lang="sl-SI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Urban</a:t>
                      </a:r>
                      <a:endParaRPr lang="sl-SI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And Green Technologies, Facilitating Digital and Green Transition of The Tourism and Cultural Heritage Offer, Preparing for the Future: Knowledge, Skills, and Management</a:t>
                      </a:r>
                      <a:endParaRPr lang="sl-SI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9193715"/>
                  </a:ext>
                </a:extLst>
              </a:tr>
              <a:tr h="3528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Antonio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Grujevski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28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Male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0">
                          <a:effectLst/>
                        </a:rPr>
                        <a:t>HR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Urban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Marine And Coastal Environment, Transnational Terrestrial Habitats and Biodiversity, Facilitating Digital and Green Transition of The Tourism and Cultural Heritage Offer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extLst>
                  <a:ext uri="{0D108BD9-81ED-4DB2-BD59-A6C34878D82A}">
                    <a16:rowId xmlns:a16="http://schemas.microsoft.com/office/drawing/2014/main" val="2599235100"/>
                  </a:ext>
                </a:extLst>
              </a:tr>
              <a:tr h="2189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Lara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Šare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18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Female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0">
                          <a:effectLst/>
                        </a:rPr>
                        <a:t>HR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Urban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Marine And Coastal Environment, Social Innovations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extLst>
                  <a:ext uri="{0D108BD9-81ED-4DB2-BD59-A6C34878D82A}">
                    <a16:rowId xmlns:a16="http://schemas.microsoft.com/office/drawing/2014/main" val="1070459293"/>
                  </a:ext>
                </a:extLst>
              </a:tr>
              <a:tr h="2497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Alessandro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Bosco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27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Male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0">
                          <a:effectLst/>
                        </a:rPr>
                        <a:t>IT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Urban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Blue And Green Technologies, Maritime Transport, Social Innovations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extLst>
                  <a:ext uri="{0D108BD9-81ED-4DB2-BD59-A6C34878D82A}">
                    <a16:rowId xmlns:a16="http://schemas.microsoft.com/office/drawing/2014/main" val="619148202"/>
                  </a:ext>
                </a:extLst>
              </a:tr>
              <a:tr h="3528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Luisa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Centonze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27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Female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0">
                          <a:effectLst/>
                        </a:rPr>
                        <a:t>IT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Urban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Urban Nodes, Facilitating Digital and Green Transition of The Tourism and Cultural Heritage Offer, Preparing for the Future: Knowledge, Skills, and Management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extLst>
                  <a:ext uri="{0D108BD9-81ED-4DB2-BD59-A6C34878D82A}">
                    <a16:rowId xmlns:a16="http://schemas.microsoft.com/office/drawing/2014/main" val="2949465703"/>
                  </a:ext>
                </a:extLst>
              </a:tr>
              <a:tr h="1744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Vladimir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Perazić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23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Male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0">
                          <a:effectLst/>
                        </a:rPr>
                        <a:t>ME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Urban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Youth Engagement and Employment, EU Enlargement, Digitalisation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extLst>
                  <a:ext uri="{0D108BD9-81ED-4DB2-BD59-A6C34878D82A}">
                    <a16:rowId xmlns:a16="http://schemas.microsoft.com/office/drawing/2014/main" val="2555126097"/>
                  </a:ext>
                </a:extLst>
              </a:tr>
              <a:tr h="221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Lejla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Hadžijusufović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25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Female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0" dirty="0">
                          <a:effectLst/>
                        </a:rPr>
                        <a:t>M</a:t>
                      </a:r>
                      <a:r>
                        <a:rPr lang="sl-SI" sz="1100" kern="0" dirty="0">
                          <a:effectLst/>
                        </a:rPr>
                        <a:t>E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Rural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Preparing for the Future: Knowledge, Skills, and Management, Social Innovations, Digitalisation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extLst>
                  <a:ext uri="{0D108BD9-81ED-4DB2-BD59-A6C34878D82A}">
                    <a16:rowId xmlns:a16="http://schemas.microsoft.com/office/drawing/2014/main" val="1148791990"/>
                  </a:ext>
                </a:extLst>
              </a:tr>
              <a:tr h="1744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Blendi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Hodai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22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Male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0">
                          <a:effectLst/>
                        </a:rPr>
                        <a:t>MK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Urban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EU Enlargement, Capacity Building, Digitalisation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extLst>
                  <a:ext uri="{0D108BD9-81ED-4DB2-BD59-A6C34878D82A}">
                    <a16:rowId xmlns:a16="http://schemas.microsoft.com/office/drawing/2014/main" val="2650051200"/>
                  </a:ext>
                </a:extLst>
              </a:tr>
              <a:tr h="2454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Ankica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Sokolic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24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Female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0">
                          <a:effectLst/>
                        </a:rPr>
                        <a:t>MK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Urban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Energy Networks, Green Energy, Youth Engagement and Employment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extLst>
                  <a:ext uri="{0D108BD9-81ED-4DB2-BD59-A6C34878D82A}">
                    <a16:rowId xmlns:a16="http://schemas.microsoft.com/office/drawing/2014/main" val="457944731"/>
                  </a:ext>
                </a:extLst>
              </a:tr>
              <a:tr h="2636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Petar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Stevanović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23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Male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0">
                          <a:effectLst/>
                        </a:rPr>
                        <a:t>RS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Urban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Preparing for the Future: Knowledge, Skills, and Management, Social Innovations, Research and Innovation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extLst>
                  <a:ext uri="{0D108BD9-81ED-4DB2-BD59-A6C34878D82A}">
                    <a16:rowId xmlns:a16="http://schemas.microsoft.com/office/drawing/2014/main" val="1676771244"/>
                  </a:ext>
                </a:extLst>
              </a:tr>
              <a:tr h="2636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Milica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Stankić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24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Female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0">
                          <a:effectLst/>
                        </a:rPr>
                        <a:t>RS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Urban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Facilitating Digital and Green Transition of The Tourism and Cultural Heritage Offer, Youth Engagement and Employment, EU Enlargement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extLst>
                  <a:ext uri="{0D108BD9-81ED-4DB2-BD59-A6C34878D82A}">
                    <a16:rowId xmlns:a16="http://schemas.microsoft.com/office/drawing/2014/main" val="3131293698"/>
                  </a:ext>
                </a:extLst>
              </a:tr>
              <a:tr h="2313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Petar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Mrdović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25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Male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0">
                          <a:effectLst/>
                        </a:rPr>
                        <a:t>SI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Rural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793115" algn="l"/>
                        </a:tabLst>
                      </a:pPr>
                      <a:r>
                        <a:rPr lang="en-GB" sz="1100" kern="100">
                          <a:effectLst/>
                        </a:rPr>
                        <a:t>Youth Engagement and Employment, EU Enlargement, Digitalisation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extLst>
                  <a:ext uri="{0D108BD9-81ED-4DB2-BD59-A6C34878D82A}">
                    <a16:rowId xmlns:a16="http://schemas.microsoft.com/office/drawing/2014/main" val="1167069712"/>
                  </a:ext>
                </a:extLst>
              </a:tr>
              <a:tr h="2636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Andrea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Damjanović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21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Female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0">
                          <a:effectLst/>
                        </a:rPr>
                        <a:t>SI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Urban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Urban Nodes, Preparing for the Future: Knowledge, Skills, and Management, Decent Work and Gender Equality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extLst>
                  <a:ext uri="{0D108BD9-81ED-4DB2-BD59-A6C34878D82A}">
                    <a16:rowId xmlns:a16="http://schemas.microsoft.com/office/drawing/2014/main" val="3222682432"/>
                  </a:ext>
                </a:extLst>
              </a:tr>
              <a:tr h="3528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Francesco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Moroni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27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Male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0">
                          <a:effectLst/>
                        </a:rPr>
                        <a:t>SM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Urban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Green Energy, Facilitating Digital and Green Transition of The Tourism and Cultural Heritage Offer, Preparing for the Future: Knowledge, Skills, and Management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extLst>
                  <a:ext uri="{0D108BD9-81ED-4DB2-BD59-A6C34878D82A}">
                    <a16:rowId xmlns:a16="http://schemas.microsoft.com/office/drawing/2014/main" val="399790883"/>
                  </a:ext>
                </a:extLst>
              </a:tr>
              <a:tr h="1744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Lia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Gasperoni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24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Female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0">
                          <a:effectLst/>
                        </a:rPr>
                        <a:t>SM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Rural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EU Enlargement, Circular Economy, Green Rural Development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08" marR="31008" marT="0" marB="0" anchor="ctr"/>
                </a:tc>
                <a:extLst>
                  <a:ext uri="{0D108BD9-81ED-4DB2-BD59-A6C34878D82A}">
                    <a16:rowId xmlns:a16="http://schemas.microsoft.com/office/drawing/2014/main" val="914578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3226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14170</TotalTime>
  <Words>1379</Words>
  <Application>Microsoft Office PowerPoint</Application>
  <PresentationFormat>Widescreen</PresentationFormat>
  <Paragraphs>353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Avenir Next LT Pro</vt:lpstr>
      <vt:lpstr>Calibri</vt:lpstr>
      <vt:lpstr>Calibri Light</vt:lpstr>
      <vt:lpstr>Georgia</vt:lpstr>
      <vt:lpstr>Times New Roman</vt:lpstr>
      <vt:lpstr>Webdings</vt:lpstr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for a constructive meeting!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Kos</dc:creator>
  <cp:lastModifiedBy>Eva Omahen (student)</cp:lastModifiedBy>
  <cp:revision>166</cp:revision>
  <cp:lastPrinted>2023-01-13T10:08:31Z</cp:lastPrinted>
  <dcterms:created xsi:type="dcterms:W3CDTF">2022-09-07T09:31:29Z</dcterms:created>
  <dcterms:modified xsi:type="dcterms:W3CDTF">2024-09-13T08:25:54Z</dcterms:modified>
</cp:coreProperties>
</file>