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57" r:id="rId4"/>
    <p:sldId id="259" r:id="rId5"/>
    <p:sldId id="261" r:id="rId6"/>
    <p:sldId id="263"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A269E0F-C8ED-4318-99FD-09EEE2244E53}"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257616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269E0F-C8ED-4318-99FD-09EEE2244E53}"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373732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269E0F-C8ED-4318-99FD-09EEE2244E53}"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345430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269E0F-C8ED-4318-99FD-09EEE2244E53}"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413927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A269E0F-C8ED-4318-99FD-09EEE2244E53}"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384025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A269E0F-C8ED-4318-99FD-09EEE2244E53}"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24323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A269E0F-C8ED-4318-99FD-09EEE2244E53}" type="datetimeFigureOut">
              <a:rPr lang="el-GR" smtClean="0"/>
              <a:t>9/12/2020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217131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A269E0F-C8ED-4318-99FD-09EEE2244E53}" type="datetimeFigureOut">
              <a:rPr lang="el-GR" smtClean="0"/>
              <a:t>9/12/2020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53389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A269E0F-C8ED-4318-99FD-09EEE2244E53}" type="datetimeFigureOut">
              <a:rPr lang="el-GR" smtClean="0"/>
              <a:t>9/12/2020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127362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A269E0F-C8ED-4318-99FD-09EEE2244E53}"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4002615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A269E0F-C8ED-4318-99FD-09EEE2244E53}"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94685A4-5B63-47CC-BCC9-C4801FFB37B7}" type="slidenum">
              <a:rPr lang="el-GR" smtClean="0"/>
              <a:t>‹#›</a:t>
            </a:fld>
            <a:endParaRPr lang="el-GR"/>
          </a:p>
        </p:txBody>
      </p:sp>
    </p:spTree>
    <p:extLst>
      <p:ext uri="{BB962C8B-B14F-4D97-AF65-F5344CB8AC3E}">
        <p14:creationId xmlns:p14="http://schemas.microsoft.com/office/powerpoint/2010/main" val="242890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9E0F-C8ED-4318-99FD-09EEE2244E53}" type="datetimeFigureOut">
              <a:rPr lang="el-GR" smtClean="0"/>
              <a:t>9/12/2020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685A4-5B63-47CC-BCC9-C4801FFB37B7}" type="slidenum">
              <a:rPr lang="el-GR" smtClean="0"/>
              <a:t>‹#›</a:t>
            </a:fld>
            <a:endParaRPr lang="el-GR"/>
          </a:p>
        </p:txBody>
      </p:sp>
    </p:spTree>
    <p:extLst>
      <p:ext uri="{BB962C8B-B14F-4D97-AF65-F5344CB8AC3E}">
        <p14:creationId xmlns:p14="http://schemas.microsoft.com/office/powerpoint/2010/main" val="340968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2088" y="1910615"/>
            <a:ext cx="10515600" cy="4411827"/>
          </a:xfrm>
        </p:spPr>
        <p:txBody>
          <a:bodyPr>
            <a:normAutofit/>
          </a:bodyPr>
          <a:lstStyle/>
          <a:p>
            <a:pPr algn="ctr"/>
            <a:r>
              <a:rPr lang="en-US" sz="2000" dirty="0" smtClean="0"/>
              <a:t>Project Idea </a:t>
            </a:r>
            <a:r>
              <a:rPr lang="en-US" sz="2000"/>
              <a:t>title</a:t>
            </a:r>
            <a:r>
              <a:rPr lang="en-US" sz="2000" smtClean="0"/>
              <a:t>:</a:t>
            </a:r>
            <a:br>
              <a:rPr lang="en-US" sz="2000" smtClean="0"/>
            </a:br>
            <a:r>
              <a:rPr lang="en-US" sz="2000" smtClean="0"/>
              <a:t> </a:t>
            </a:r>
            <a:r>
              <a:rPr lang="en-US" sz="2000" b="1" dirty="0"/>
              <a:t>The Effects of anthropogenic pressures and climate change in the nutritional and commercial value of two small pelagic fish species of importance to ADRION region </a:t>
            </a:r>
            <a:r>
              <a:rPr lang="en-US" sz="2000" b="1" dirty="0" smtClean="0"/>
              <a:t>fisheries: Biodiversity </a:t>
            </a:r>
            <a:r>
              <a:rPr lang="en-US" sz="2000" b="1" dirty="0"/>
              <a:t>and energy flow from the Ecosystem to the final product</a:t>
            </a:r>
            <a:br>
              <a:rPr lang="en-US" sz="2000" b="1" dirty="0"/>
            </a:br>
            <a:r>
              <a:rPr lang="en-US" sz="2000" dirty="0"/>
              <a:t/>
            </a:r>
            <a:br>
              <a:rPr lang="en-US" sz="2000" dirty="0"/>
            </a:br>
            <a:r>
              <a:rPr lang="en-US" sz="2000" dirty="0"/>
              <a:t>Acronym: </a:t>
            </a:r>
            <a:r>
              <a:rPr lang="en-US" sz="2000" b="1" dirty="0" smtClean="0"/>
              <a:t>EURYNOME</a:t>
            </a:r>
            <a:r>
              <a:rPr lang="en-US" sz="2000" b="1" smtClean="0"/>
              <a:t/>
            </a:r>
            <a:br>
              <a:rPr lang="en-US" sz="2000" b="1" smtClean="0"/>
            </a:br>
            <a:r>
              <a:rPr lang="en-US" sz="2000" b="1" smtClean="0"/>
              <a:t/>
            </a:r>
            <a:br>
              <a:rPr lang="en-US" sz="2000" b="1" smtClean="0"/>
            </a:br>
            <a:r>
              <a:rPr lang="en-US" sz="2000" b="1" dirty="0"/>
              <a:t/>
            </a:r>
            <a:br>
              <a:rPr lang="en-US" sz="2000" b="1" dirty="0"/>
            </a:br>
            <a:r>
              <a:rPr lang="en-US" sz="2000" b="1" dirty="0"/>
              <a:t>EUSAIR:  Pillar 1 Blue Growth</a:t>
            </a:r>
            <a:br>
              <a:rPr lang="en-US" sz="2000" b="1" dirty="0"/>
            </a:br>
            <a:r>
              <a:rPr lang="en-US" sz="2000" b="1" dirty="0" smtClean="0"/>
              <a:t>12</a:t>
            </a:r>
            <a:r>
              <a:rPr lang="en-US" sz="2000" b="1" baseline="30000" dirty="0" smtClean="0"/>
              <a:t>th</a:t>
            </a:r>
            <a:r>
              <a:rPr lang="en-US" sz="2000" b="1" dirty="0" smtClean="0"/>
              <a:t> TSG1 </a:t>
            </a:r>
            <a:r>
              <a:rPr lang="en-US" sz="2000" b="1" dirty="0" err="1" smtClean="0"/>
              <a:t>meetting</a:t>
            </a:r>
            <a:r>
              <a:rPr lang="en-US" sz="2000" b="1" dirty="0" smtClean="0"/>
              <a:t> – 07.12.2020 </a:t>
            </a:r>
            <a:endParaRPr lang="el-GR" sz="20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r="19324"/>
          <a:stretch>
            <a:fillRect/>
          </a:stretch>
        </p:blipFill>
        <p:spPr bwMode="auto">
          <a:xfrm>
            <a:off x="1452563" y="195263"/>
            <a:ext cx="774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088" y="195263"/>
            <a:ext cx="14398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11 - Ομάδα"/>
          <p:cNvGrpSpPr/>
          <p:nvPr/>
        </p:nvGrpSpPr>
        <p:grpSpPr>
          <a:xfrm>
            <a:off x="42302" y="6019796"/>
            <a:ext cx="12111699" cy="773651"/>
            <a:chOff x="-32" y="-26"/>
            <a:chExt cx="9144032" cy="714382"/>
          </a:xfrm>
        </p:grpSpPr>
        <p:grpSp>
          <p:nvGrpSpPr>
            <p:cNvPr id="11" name="19 - Ομάδα"/>
            <p:cNvGrpSpPr/>
            <p:nvPr/>
          </p:nvGrpSpPr>
          <p:grpSpPr>
            <a:xfrm>
              <a:off x="-32" y="-26"/>
              <a:ext cx="3714777" cy="714374"/>
              <a:chOff x="-32" y="6213435"/>
              <a:chExt cx="3457406" cy="644589"/>
            </a:xfrm>
          </p:grpSpPr>
          <p:pic>
            <p:nvPicPr>
              <p:cNvPr id="13" name="Picture 3" descr="ELGO_2016b"/>
              <p:cNvPicPr>
                <a:picLocks noChangeAspect="1" noChangeArrowheads="1"/>
              </p:cNvPicPr>
              <p:nvPr/>
            </p:nvPicPr>
            <p:blipFill>
              <a:blip r:embed="rId4" cstate="print"/>
              <a:srcRect/>
              <a:stretch>
                <a:fillRect/>
              </a:stretch>
            </p:blipFill>
            <p:spPr bwMode="auto">
              <a:xfrm>
                <a:off x="-32" y="6213452"/>
                <a:ext cx="662476" cy="644572"/>
              </a:xfrm>
              <a:prstGeom prst="rect">
                <a:avLst/>
              </a:prstGeom>
              <a:noFill/>
              <a:ln w="9525">
                <a:noFill/>
                <a:miter lim="800000"/>
                <a:headEnd/>
                <a:tailEnd/>
              </a:ln>
            </p:spPr>
          </p:pic>
          <p:grpSp>
            <p:nvGrpSpPr>
              <p:cNvPr id="14" name="19 - Ομάδα"/>
              <p:cNvGrpSpPr>
                <a:grpSpLocks noChangeAspect="1"/>
              </p:cNvGrpSpPr>
              <p:nvPr/>
            </p:nvGrpSpPr>
            <p:grpSpPr>
              <a:xfrm>
                <a:off x="714350" y="6213435"/>
                <a:ext cx="2743024" cy="504323"/>
                <a:chOff x="857224" y="6461972"/>
                <a:chExt cx="3214710" cy="591047"/>
              </a:xfrm>
              <a:solidFill>
                <a:schemeClr val="bg1"/>
              </a:solidFill>
            </p:grpSpPr>
            <p:sp>
              <p:nvSpPr>
                <p:cNvPr id="15" name="16 - TextBox"/>
                <p:cNvSpPr txBox="1"/>
                <p:nvPr/>
              </p:nvSpPr>
              <p:spPr>
                <a:xfrm>
                  <a:off x="857224" y="6461972"/>
                  <a:ext cx="3214710" cy="591047"/>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16" name="17 - Ευθεία γραμμή σύνδεσης"/>
                <p:cNvCxnSpPr>
                  <a:stCxn id="15" idx="1"/>
                  <a:endCxn id="15" idx="3"/>
                </p:cNvCxnSpPr>
                <p:nvPr/>
              </p:nvCxnSpPr>
              <p:spPr>
                <a:xfrm>
                  <a:off x="857224" y="6757496"/>
                  <a:ext cx="3214710" cy="0"/>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12"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09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87399" y="60226"/>
            <a:ext cx="10473267" cy="1200329"/>
          </a:xfrm>
          <a:prstGeom prst="rect">
            <a:avLst/>
          </a:prstGeom>
        </p:spPr>
        <p:txBody>
          <a:bodyPr wrap="square">
            <a:spAutoFit/>
          </a:bodyPr>
          <a:lstStyle/>
          <a:p>
            <a:pPr algn="ctr"/>
            <a:r>
              <a:rPr lang="en-US" b="1" i="1" dirty="0">
                <a:latin typeface="Calibri" panose="020F0502020204030204" pitchFamily="34" charset="0"/>
                <a:ea typeface="Calibri" panose="020F0502020204030204" pitchFamily="34" charset="0"/>
              </a:rPr>
              <a:t>The Effects of anthropogenic pressures and climate change in the nutritional and commercial value of two small pelagic fish species of importance to ADRION region fisheries: Biodiversity and energy flow from the Ecosystem to the final </a:t>
            </a:r>
            <a:r>
              <a:rPr lang="en-US" b="1" i="1" dirty="0" smtClean="0">
                <a:latin typeface="Calibri" panose="020F0502020204030204" pitchFamily="34" charset="0"/>
                <a:ea typeface="Calibri" panose="020F0502020204030204" pitchFamily="34" charset="0"/>
              </a:rPr>
              <a:t>product</a:t>
            </a:r>
          </a:p>
          <a:p>
            <a:pPr algn="ctr"/>
            <a:r>
              <a:rPr lang="en-US" b="1" dirty="0" smtClean="0">
                <a:latin typeface="Calibri" panose="020F0502020204030204" pitchFamily="34" charset="0"/>
              </a:rPr>
              <a:t>(EURYNOME)</a:t>
            </a:r>
            <a:endParaRPr lang="el-GR" b="1" dirty="0">
              <a:latin typeface="Calibri" panose="020F0502020204030204" pitchFamily="34" charset="0"/>
            </a:endParaRPr>
          </a:p>
        </p:txBody>
      </p:sp>
      <p:grpSp>
        <p:nvGrpSpPr>
          <p:cNvPr id="14" name="11 - Ομάδα"/>
          <p:cNvGrpSpPr/>
          <p:nvPr/>
        </p:nvGrpSpPr>
        <p:grpSpPr>
          <a:xfrm>
            <a:off x="42302" y="6019796"/>
            <a:ext cx="12111699" cy="773651"/>
            <a:chOff x="-32" y="-26"/>
            <a:chExt cx="9144032" cy="714382"/>
          </a:xfrm>
        </p:grpSpPr>
        <p:grpSp>
          <p:nvGrpSpPr>
            <p:cNvPr id="16" name="19 - Ομάδα"/>
            <p:cNvGrpSpPr/>
            <p:nvPr/>
          </p:nvGrpSpPr>
          <p:grpSpPr>
            <a:xfrm>
              <a:off x="-32" y="-26"/>
              <a:ext cx="3714777" cy="714374"/>
              <a:chOff x="-32" y="6213435"/>
              <a:chExt cx="3457406" cy="644589"/>
            </a:xfrm>
          </p:grpSpPr>
          <p:pic>
            <p:nvPicPr>
              <p:cNvPr id="18" name="Picture 3" descr="ELGO_2016b"/>
              <p:cNvPicPr>
                <a:picLocks noChangeAspect="1" noChangeArrowheads="1"/>
              </p:cNvPicPr>
              <p:nvPr/>
            </p:nvPicPr>
            <p:blipFill>
              <a:blip r:embed="rId2" cstate="print"/>
              <a:srcRect/>
              <a:stretch>
                <a:fillRect/>
              </a:stretch>
            </p:blipFill>
            <p:spPr bwMode="auto">
              <a:xfrm>
                <a:off x="-32" y="6213452"/>
                <a:ext cx="662476" cy="644572"/>
              </a:xfrm>
              <a:prstGeom prst="rect">
                <a:avLst/>
              </a:prstGeom>
              <a:noFill/>
              <a:ln w="9525">
                <a:noFill/>
                <a:miter lim="800000"/>
                <a:headEnd/>
                <a:tailEnd/>
              </a:ln>
            </p:spPr>
          </p:pic>
          <p:grpSp>
            <p:nvGrpSpPr>
              <p:cNvPr id="19" name="19 - Ομάδα"/>
              <p:cNvGrpSpPr>
                <a:grpSpLocks noChangeAspect="1"/>
              </p:cNvGrpSpPr>
              <p:nvPr/>
            </p:nvGrpSpPr>
            <p:grpSpPr>
              <a:xfrm>
                <a:off x="714350" y="6213435"/>
                <a:ext cx="2743024" cy="504323"/>
                <a:chOff x="857224" y="6461972"/>
                <a:chExt cx="3214710" cy="591047"/>
              </a:xfrm>
              <a:solidFill>
                <a:schemeClr val="bg1"/>
              </a:solidFill>
            </p:grpSpPr>
            <p:sp>
              <p:nvSpPr>
                <p:cNvPr id="20" name="16 - TextBox"/>
                <p:cNvSpPr txBox="1"/>
                <p:nvPr/>
              </p:nvSpPr>
              <p:spPr>
                <a:xfrm>
                  <a:off x="857224" y="6461972"/>
                  <a:ext cx="3214710" cy="591047"/>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21" name="17 - Ευθεία γραμμή σύνδεσης"/>
                <p:cNvCxnSpPr>
                  <a:stCxn id="20" idx="1"/>
                  <a:endCxn id="20" idx="3"/>
                </p:cNvCxnSpPr>
                <p:nvPr/>
              </p:nvCxnSpPr>
              <p:spPr>
                <a:xfrm>
                  <a:off x="857224" y="6757496"/>
                  <a:ext cx="3214710" cy="0"/>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17"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329059" y="1474203"/>
            <a:ext cx="7559993" cy="4247317"/>
          </a:xfrm>
          <a:prstGeom prst="rect">
            <a:avLst/>
          </a:prstGeom>
          <a:noFill/>
        </p:spPr>
        <p:txBody>
          <a:bodyPr wrap="square" rtlCol="0">
            <a:spAutoFit/>
          </a:bodyPr>
          <a:lstStyle/>
          <a:p>
            <a:pPr algn="just"/>
            <a:r>
              <a:rPr lang="en-US" b="1" dirty="0" smtClean="0"/>
              <a:t>M</a:t>
            </a:r>
            <a:r>
              <a:rPr lang="sl-SI" b="1" dirty="0" smtClean="0"/>
              <a:t>ain </a:t>
            </a:r>
            <a:r>
              <a:rPr lang="en-US" b="1" dirty="0"/>
              <a:t>O</a:t>
            </a:r>
            <a:r>
              <a:rPr lang="sl-SI" b="1" dirty="0" smtClean="0"/>
              <a:t>bjective</a:t>
            </a:r>
            <a:r>
              <a:rPr lang="en-US" b="1" dirty="0" smtClean="0"/>
              <a:t>s:</a:t>
            </a:r>
          </a:p>
          <a:p>
            <a:pPr algn="just"/>
            <a:endParaRPr lang="en-US" b="1" dirty="0" smtClean="0"/>
          </a:p>
          <a:p>
            <a:pPr marL="342900" indent="-342900" algn="just">
              <a:buFont typeface="+mj-lt"/>
              <a:buAutoNum type="arabicPeriod"/>
            </a:pPr>
            <a:r>
              <a:rPr lang="sl-SI" b="1" dirty="0" smtClean="0"/>
              <a:t> to </a:t>
            </a:r>
            <a:r>
              <a:rPr lang="sl-SI" b="1" dirty="0"/>
              <a:t>understand how the diet composition of </a:t>
            </a:r>
            <a:r>
              <a:rPr lang="en-US" b="1" dirty="0" smtClean="0"/>
              <a:t>two small pelagic fish, </a:t>
            </a:r>
            <a:r>
              <a:rPr lang="sl-SI" b="1" dirty="0" smtClean="0"/>
              <a:t>the </a:t>
            </a:r>
            <a:r>
              <a:rPr lang="sl-SI" b="1" dirty="0"/>
              <a:t>sardine (</a:t>
            </a:r>
            <a:r>
              <a:rPr lang="sl-SI" b="1" i="1" dirty="0"/>
              <a:t>Sardina pilchardus</a:t>
            </a:r>
            <a:r>
              <a:rPr lang="sl-SI" b="1" dirty="0"/>
              <a:t>) and the European anchovy (</a:t>
            </a:r>
            <a:r>
              <a:rPr lang="sl-SI" b="1" i="1" dirty="0"/>
              <a:t>Engraulis encrasicolus</a:t>
            </a:r>
            <a:r>
              <a:rPr lang="sl-SI" b="1" dirty="0"/>
              <a:t>), is affected by different climatic conditions and/or geographical areas</a:t>
            </a:r>
            <a:r>
              <a:rPr lang="sl-SI" b="1" dirty="0" smtClean="0"/>
              <a:t>,</a:t>
            </a:r>
            <a:r>
              <a:rPr lang="en-US" b="1" dirty="0" smtClean="0"/>
              <a:t> and</a:t>
            </a:r>
          </a:p>
          <a:p>
            <a:pPr marL="342900" indent="-342900" algn="just">
              <a:buFont typeface="+mj-lt"/>
              <a:buAutoNum type="arabicPeriod"/>
            </a:pPr>
            <a:endParaRPr lang="en-US" b="1" dirty="0" smtClean="0"/>
          </a:p>
          <a:p>
            <a:pPr marL="342900" indent="-342900" algn="just">
              <a:buFont typeface="+mj-lt"/>
              <a:buAutoNum type="arabicPeriod"/>
            </a:pPr>
            <a:r>
              <a:rPr lang="sl-SI" b="1" dirty="0" smtClean="0"/>
              <a:t>how </a:t>
            </a:r>
            <a:r>
              <a:rPr lang="sl-SI" b="1" dirty="0"/>
              <a:t>this may affect the qualitative characteristics of the fish that are of particular interest to human </a:t>
            </a:r>
            <a:r>
              <a:rPr lang="sl-SI" b="1" dirty="0" smtClean="0"/>
              <a:t>nutrition</a:t>
            </a:r>
            <a:r>
              <a:rPr lang="en-US" b="1" dirty="0" smtClean="0"/>
              <a:t>,</a:t>
            </a:r>
            <a:r>
              <a:rPr lang="sl-SI" b="1" dirty="0" smtClean="0"/>
              <a:t> </a:t>
            </a:r>
            <a:endParaRPr lang="en-US" b="1" dirty="0" smtClean="0"/>
          </a:p>
          <a:p>
            <a:pPr marL="342900" indent="-342900" algn="just">
              <a:buFont typeface="+mj-lt"/>
              <a:buAutoNum type="arabicPeriod"/>
            </a:pPr>
            <a:endParaRPr lang="en-US" b="1" dirty="0" smtClean="0"/>
          </a:p>
          <a:p>
            <a:pPr marL="342900" indent="-342900" algn="just">
              <a:buFont typeface="+mj-lt"/>
              <a:buAutoNum type="arabicPeriod"/>
            </a:pPr>
            <a:r>
              <a:rPr lang="sl-SI" b="1" dirty="0" smtClean="0"/>
              <a:t>provide </a:t>
            </a:r>
            <a:r>
              <a:rPr lang="sl-SI" b="1" dirty="0"/>
              <a:t>insight into possible effects of climate change in the fisheries of the two </a:t>
            </a:r>
            <a:r>
              <a:rPr lang="sl-SI" b="1" dirty="0" smtClean="0"/>
              <a:t>species</a:t>
            </a:r>
            <a:r>
              <a:rPr lang="en-US" b="1" dirty="0" smtClean="0"/>
              <a:t>,</a:t>
            </a:r>
            <a:r>
              <a:rPr lang="sl-SI" b="1" dirty="0" smtClean="0"/>
              <a:t> </a:t>
            </a:r>
            <a:r>
              <a:rPr lang="sl-SI" b="1" dirty="0"/>
              <a:t>as well as to the qualitative components of energy flow in the marine environment and consequently </a:t>
            </a:r>
            <a:r>
              <a:rPr lang="en-US" b="1" dirty="0"/>
              <a:t>to the human </a:t>
            </a:r>
            <a:r>
              <a:rPr lang="en-US" b="1" dirty="0" smtClean="0"/>
              <a:t>consumer</a:t>
            </a:r>
          </a:p>
          <a:p>
            <a:pPr marL="342900" indent="-342900" algn="just">
              <a:buFont typeface="+mj-lt"/>
              <a:buAutoNum type="arabicPeriod"/>
            </a:pPr>
            <a:endParaRPr lang="en-US" b="1" dirty="0"/>
          </a:p>
          <a:p>
            <a:pPr algn="just"/>
            <a:r>
              <a:rPr lang="en-US" b="1" dirty="0" smtClean="0">
                <a:solidFill>
                  <a:srgbClr val="0070C0"/>
                </a:solidFill>
              </a:rPr>
              <a:t>(Blue Growth Pillars 1 &amp; 3)</a:t>
            </a:r>
            <a:endParaRPr lang="el-GR" b="1" dirty="0">
              <a:solidFill>
                <a:srgbClr val="0070C0"/>
              </a:solidFill>
            </a:endParaRPr>
          </a:p>
        </p:txBody>
      </p:sp>
      <p:sp>
        <p:nvSpPr>
          <p:cNvPr id="23" name="TextBox 22"/>
          <p:cNvSpPr txBox="1"/>
          <p:nvPr/>
        </p:nvSpPr>
        <p:spPr>
          <a:xfrm>
            <a:off x="5921751" y="6417730"/>
            <a:ext cx="6236383" cy="307777"/>
          </a:xfrm>
          <a:prstGeom prst="rect">
            <a:avLst/>
          </a:prstGeom>
          <a:noFill/>
        </p:spPr>
        <p:txBody>
          <a:bodyPr wrap="square" rtlCol="0">
            <a:spAutoFit/>
          </a:bodyPr>
          <a:lstStyle/>
          <a:p>
            <a:r>
              <a:rPr lang="en-US" sz="1400" b="1" dirty="0" smtClean="0"/>
              <a:t>09-12-2020 				EURYNOME: Dr. </a:t>
            </a:r>
            <a:r>
              <a:rPr lang="en-US" sz="1400" b="1" dirty="0" err="1" smtClean="0"/>
              <a:t>Grigorios</a:t>
            </a:r>
            <a:r>
              <a:rPr lang="en-US" sz="1400" b="1" dirty="0" smtClean="0"/>
              <a:t> Krey</a:t>
            </a:r>
            <a:endParaRPr lang="el-GR" sz="1400" b="1" dirty="0"/>
          </a:p>
        </p:txBody>
      </p:sp>
    </p:spTree>
    <p:extLst>
      <p:ext uri="{BB962C8B-B14F-4D97-AF65-F5344CB8AC3E}">
        <p14:creationId xmlns:p14="http://schemas.microsoft.com/office/powerpoint/2010/main" val="99333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787399" y="441226"/>
            <a:ext cx="10473267" cy="461665"/>
          </a:xfrm>
          <a:prstGeom prst="rect">
            <a:avLst/>
          </a:prstGeom>
        </p:spPr>
        <p:txBody>
          <a:bodyPr wrap="square">
            <a:spAutoFit/>
          </a:bodyPr>
          <a:lstStyle/>
          <a:p>
            <a:pPr algn="ctr"/>
            <a:r>
              <a:rPr lang="en-US" sz="2400" b="1" dirty="0">
                <a:latin typeface="Calibri" panose="020F0502020204030204" pitchFamily="34" charset="0"/>
                <a:ea typeface="Calibri" panose="020F0502020204030204" pitchFamily="34" charset="0"/>
              </a:rPr>
              <a:t>The </a:t>
            </a:r>
            <a:r>
              <a:rPr lang="en-US" sz="2400" b="1" dirty="0" smtClean="0">
                <a:latin typeface="Calibri" panose="020F0502020204030204" pitchFamily="34" charset="0"/>
                <a:ea typeface="Calibri" panose="020F0502020204030204" pitchFamily="34" charset="0"/>
              </a:rPr>
              <a:t>Concept:</a:t>
            </a:r>
            <a:endParaRPr lang="el-GR" sz="2400" b="1" dirty="0">
              <a:latin typeface="Calibri" panose="020F0502020204030204" pitchFamily="34" charset="0"/>
            </a:endParaRPr>
          </a:p>
        </p:txBody>
      </p:sp>
      <p:grpSp>
        <p:nvGrpSpPr>
          <p:cNvPr id="24" name="11 - Ομάδα"/>
          <p:cNvGrpSpPr/>
          <p:nvPr/>
        </p:nvGrpSpPr>
        <p:grpSpPr>
          <a:xfrm>
            <a:off x="42302" y="6019796"/>
            <a:ext cx="12111699" cy="773651"/>
            <a:chOff x="-32" y="-26"/>
            <a:chExt cx="9144032" cy="714382"/>
          </a:xfrm>
        </p:grpSpPr>
        <p:grpSp>
          <p:nvGrpSpPr>
            <p:cNvPr id="25" name="19 - Ομάδα"/>
            <p:cNvGrpSpPr/>
            <p:nvPr/>
          </p:nvGrpSpPr>
          <p:grpSpPr>
            <a:xfrm>
              <a:off x="-32" y="-26"/>
              <a:ext cx="3714777" cy="714374"/>
              <a:chOff x="-32" y="6213435"/>
              <a:chExt cx="3457406" cy="644589"/>
            </a:xfrm>
          </p:grpSpPr>
          <p:pic>
            <p:nvPicPr>
              <p:cNvPr id="27" name="Picture 3" descr="ELGO_2016b"/>
              <p:cNvPicPr>
                <a:picLocks noChangeAspect="1" noChangeArrowheads="1"/>
              </p:cNvPicPr>
              <p:nvPr/>
            </p:nvPicPr>
            <p:blipFill>
              <a:blip r:embed="rId2" cstate="print"/>
              <a:srcRect/>
              <a:stretch>
                <a:fillRect/>
              </a:stretch>
            </p:blipFill>
            <p:spPr bwMode="auto">
              <a:xfrm>
                <a:off x="-32" y="6213452"/>
                <a:ext cx="662476" cy="644572"/>
              </a:xfrm>
              <a:prstGeom prst="rect">
                <a:avLst/>
              </a:prstGeom>
              <a:noFill/>
              <a:ln w="9525">
                <a:noFill/>
                <a:miter lim="800000"/>
                <a:headEnd/>
                <a:tailEnd/>
              </a:ln>
            </p:spPr>
          </p:pic>
          <p:grpSp>
            <p:nvGrpSpPr>
              <p:cNvPr id="28" name="19 - Ομάδα"/>
              <p:cNvGrpSpPr>
                <a:grpSpLocks noChangeAspect="1"/>
              </p:cNvGrpSpPr>
              <p:nvPr/>
            </p:nvGrpSpPr>
            <p:grpSpPr>
              <a:xfrm>
                <a:off x="714350" y="6213435"/>
                <a:ext cx="2743024" cy="504323"/>
                <a:chOff x="857224" y="6461972"/>
                <a:chExt cx="3214710" cy="591047"/>
              </a:xfrm>
              <a:solidFill>
                <a:schemeClr val="bg1"/>
              </a:solidFill>
            </p:grpSpPr>
            <p:sp>
              <p:nvSpPr>
                <p:cNvPr id="29" name="16 - TextBox"/>
                <p:cNvSpPr txBox="1"/>
                <p:nvPr/>
              </p:nvSpPr>
              <p:spPr>
                <a:xfrm>
                  <a:off x="857224" y="6461972"/>
                  <a:ext cx="3214710" cy="591047"/>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31" name="17 - Ευθεία γραμμή σύνδεσης"/>
                <p:cNvCxnSpPr>
                  <a:stCxn id="29" idx="1"/>
                  <a:endCxn id="29" idx="3"/>
                </p:cNvCxnSpPr>
                <p:nvPr/>
              </p:nvCxnSpPr>
              <p:spPr>
                <a:xfrm>
                  <a:off x="857224" y="6757496"/>
                  <a:ext cx="3214710" cy="0"/>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26"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 name="Ομάδα 16"/>
          <p:cNvGrpSpPr/>
          <p:nvPr/>
        </p:nvGrpSpPr>
        <p:grpSpPr>
          <a:xfrm>
            <a:off x="2005506" y="1072648"/>
            <a:ext cx="8274728" cy="4320000"/>
            <a:chOff x="2124044" y="1318188"/>
            <a:chExt cx="8274728" cy="4320000"/>
          </a:xfrm>
        </p:grpSpPr>
        <p:grpSp>
          <p:nvGrpSpPr>
            <p:cNvPr id="13" name="Ομάδα 12"/>
            <p:cNvGrpSpPr/>
            <p:nvPr/>
          </p:nvGrpSpPr>
          <p:grpSpPr>
            <a:xfrm>
              <a:off x="2124044" y="1318188"/>
              <a:ext cx="8274728" cy="4320000"/>
              <a:chOff x="2124044" y="1318188"/>
              <a:chExt cx="8274728" cy="4320000"/>
            </a:xfrm>
          </p:grpSpPr>
          <p:grpSp>
            <p:nvGrpSpPr>
              <p:cNvPr id="9" name="Ομάδα 8"/>
              <p:cNvGrpSpPr>
                <a:grpSpLocks noChangeAspect="1"/>
              </p:cNvGrpSpPr>
              <p:nvPr/>
            </p:nvGrpSpPr>
            <p:grpSpPr>
              <a:xfrm>
                <a:off x="2124044" y="1318188"/>
                <a:ext cx="7521699" cy="4320000"/>
                <a:chOff x="2733649" y="1258920"/>
                <a:chExt cx="7790419" cy="4474336"/>
              </a:xfrm>
            </p:grpSpPr>
            <p:grpSp>
              <p:nvGrpSpPr>
                <p:cNvPr id="4" name="Ομάδα 3"/>
                <p:cNvGrpSpPr/>
                <p:nvPr/>
              </p:nvGrpSpPr>
              <p:grpSpPr>
                <a:xfrm>
                  <a:off x="4358217" y="1298577"/>
                  <a:ext cx="5481533" cy="4434679"/>
                  <a:chOff x="4358217" y="1298577"/>
                  <a:chExt cx="5481533" cy="4434679"/>
                </a:xfrm>
              </p:grpSpPr>
              <p:grpSp>
                <p:nvGrpSpPr>
                  <p:cNvPr id="36" name="35 - Ομάδα"/>
                  <p:cNvGrpSpPr/>
                  <p:nvPr/>
                </p:nvGrpSpPr>
                <p:grpSpPr>
                  <a:xfrm>
                    <a:off x="4358217" y="1298577"/>
                    <a:ext cx="5481533" cy="3559782"/>
                    <a:chOff x="3086101" y="950370"/>
                    <a:chExt cx="5481533" cy="3559782"/>
                  </a:xfrm>
                </p:grpSpPr>
                <p:grpSp>
                  <p:nvGrpSpPr>
                    <p:cNvPr id="16" name="15 - Ομάδα"/>
                    <p:cNvGrpSpPr/>
                    <p:nvPr/>
                  </p:nvGrpSpPr>
                  <p:grpSpPr>
                    <a:xfrm>
                      <a:off x="3086101" y="950370"/>
                      <a:ext cx="3721453" cy="3478762"/>
                      <a:chOff x="3086101" y="396758"/>
                      <a:chExt cx="3721453" cy="3478762"/>
                    </a:xfrm>
                  </p:grpSpPr>
                  <p:pic>
                    <p:nvPicPr>
                      <p:cNvPr id="4102" name="Picture 6" descr="sketch of phytoplankton"/>
                      <p:cNvPicPr>
                        <a:picLocks noChangeAspect="1" noChangeArrowheads="1"/>
                      </p:cNvPicPr>
                      <p:nvPr/>
                    </p:nvPicPr>
                    <p:blipFill>
                      <a:blip r:embed="rId3"/>
                      <a:srcRect/>
                      <a:stretch>
                        <a:fillRect/>
                      </a:stretch>
                    </p:blipFill>
                    <p:spPr bwMode="auto">
                      <a:xfrm>
                        <a:off x="4096272" y="396758"/>
                        <a:ext cx="1399089" cy="1080000"/>
                      </a:xfrm>
                      <a:prstGeom prst="rect">
                        <a:avLst/>
                      </a:prstGeom>
                      <a:noFill/>
                    </p:spPr>
                  </p:pic>
                  <p:pic>
                    <p:nvPicPr>
                      <p:cNvPr id="4104" name="Picture 8" descr="sketch of zooplankton"/>
                      <p:cNvPicPr>
                        <a:picLocks noChangeAspect="1" noChangeArrowheads="1"/>
                      </p:cNvPicPr>
                      <p:nvPr/>
                    </p:nvPicPr>
                    <p:blipFill>
                      <a:blip r:embed="rId4"/>
                      <a:srcRect/>
                      <a:stretch>
                        <a:fillRect/>
                      </a:stretch>
                    </p:blipFill>
                    <p:spPr bwMode="auto">
                      <a:xfrm>
                        <a:off x="3086101" y="1337949"/>
                        <a:ext cx="1628775" cy="1257300"/>
                      </a:xfrm>
                      <a:prstGeom prst="rect">
                        <a:avLst/>
                      </a:prstGeom>
                      <a:noFill/>
                    </p:spPr>
                  </p:pic>
                  <p:pic>
                    <p:nvPicPr>
                      <p:cNvPr id="4107" name="Picture 11" descr="C:\Users\Κρέη\Pictures\anchovy.jpg"/>
                      <p:cNvPicPr>
                        <a:picLocks noChangeAspect="1" noChangeArrowheads="1"/>
                      </p:cNvPicPr>
                      <p:nvPr/>
                    </p:nvPicPr>
                    <p:blipFill>
                      <a:blip r:embed="rId5"/>
                      <a:srcRect/>
                      <a:stretch>
                        <a:fillRect/>
                      </a:stretch>
                    </p:blipFill>
                    <p:spPr bwMode="auto">
                      <a:xfrm>
                        <a:off x="4286248" y="1857364"/>
                        <a:ext cx="2521306" cy="1713281"/>
                      </a:xfrm>
                      <a:prstGeom prst="rect">
                        <a:avLst/>
                      </a:prstGeom>
                      <a:noFill/>
                    </p:spPr>
                  </p:pic>
                  <p:sp>
                    <p:nvSpPr>
                      <p:cNvPr id="12" name="11 - Λυγισμένο βέλος"/>
                      <p:cNvSpPr>
                        <a:spLocks/>
                      </p:cNvSpPr>
                      <p:nvPr/>
                    </p:nvSpPr>
                    <p:spPr>
                      <a:xfrm rot="10800000">
                        <a:off x="4382219" y="1320472"/>
                        <a:ext cx="671150" cy="525679"/>
                      </a:xfrm>
                      <a:prstGeom prst="bentArrow">
                        <a:avLst/>
                      </a:prstGeom>
                      <a:solidFill>
                        <a:srgbClr val="00B050"/>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endParaRPr>
                      </a:p>
                    </p:txBody>
                  </p:sp>
                  <p:sp>
                    <p:nvSpPr>
                      <p:cNvPr id="14" name="13 - Λυγισμένο βέλος"/>
                      <p:cNvSpPr>
                        <a:spLocks/>
                      </p:cNvSpPr>
                      <p:nvPr/>
                    </p:nvSpPr>
                    <p:spPr>
                      <a:xfrm rot="10603975" flipH="1">
                        <a:off x="3940796" y="2506552"/>
                        <a:ext cx="447434" cy="484720"/>
                      </a:xfrm>
                      <a:prstGeom prst="bentArrow">
                        <a:avLst/>
                      </a:prstGeom>
                      <a:solidFill>
                        <a:schemeClr val="accent2">
                          <a:lumMod val="75000"/>
                        </a:schemeClr>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14 - Λυγισμένο βέλος"/>
                      <p:cNvSpPr>
                        <a:spLocks noChangeAspect="1"/>
                      </p:cNvSpPr>
                      <p:nvPr/>
                    </p:nvSpPr>
                    <p:spPr>
                      <a:xfrm rot="10800000">
                        <a:off x="5572133" y="3175016"/>
                        <a:ext cx="656252" cy="700504"/>
                      </a:xfrm>
                      <a:prstGeom prst="bentArrow">
                        <a:avLst/>
                      </a:prstGeom>
                      <a:solidFill>
                        <a:schemeClr val="bg2">
                          <a:lumMod val="50000"/>
                        </a:schemeClr>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endParaRPr>
                      </a:p>
                    </p:txBody>
                  </p:sp>
                </p:grpSp>
                <p:sp>
                  <p:nvSpPr>
                    <p:cNvPr id="30" name="29 - TextBox"/>
                    <p:cNvSpPr txBox="1"/>
                    <p:nvPr/>
                  </p:nvSpPr>
                  <p:spPr>
                    <a:xfrm>
                      <a:off x="5379517" y="1208596"/>
                      <a:ext cx="3188117" cy="338554"/>
                    </a:xfrm>
                    <a:prstGeom prst="rect">
                      <a:avLst/>
                    </a:prstGeom>
                    <a:noFill/>
                  </p:spPr>
                  <p:txBody>
                    <a:bodyPr wrap="none" rtlCol="0">
                      <a:spAutoFit/>
                    </a:bodyPr>
                    <a:lstStyle/>
                    <a:p>
                      <a:r>
                        <a:rPr lang="en-US" sz="1600" b="1" dirty="0">
                          <a:solidFill>
                            <a:srgbClr val="00B050"/>
                          </a:solidFill>
                        </a:rPr>
                        <a:t>Phytoplankton (primary producers)</a:t>
                      </a:r>
                      <a:endParaRPr lang="el-GR" sz="1600" b="1" dirty="0">
                        <a:solidFill>
                          <a:srgbClr val="00B050"/>
                        </a:solidFill>
                      </a:endParaRPr>
                    </a:p>
                  </p:txBody>
                </p:sp>
                <p:sp>
                  <p:nvSpPr>
                    <p:cNvPr id="32" name="31 - TextBox"/>
                    <p:cNvSpPr txBox="1"/>
                    <p:nvPr/>
                  </p:nvSpPr>
                  <p:spPr>
                    <a:xfrm>
                      <a:off x="6779897" y="3059668"/>
                      <a:ext cx="1713098" cy="584775"/>
                    </a:xfrm>
                    <a:prstGeom prst="rect">
                      <a:avLst/>
                    </a:prstGeom>
                    <a:noFill/>
                  </p:spPr>
                  <p:txBody>
                    <a:bodyPr wrap="none" rtlCol="0">
                      <a:spAutoFit/>
                    </a:bodyPr>
                    <a:lstStyle/>
                    <a:p>
                      <a:pPr algn="ctr"/>
                      <a:r>
                        <a:rPr lang="en-US" sz="1600" b="1" dirty="0">
                          <a:solidFill>
                            <a:srgbClr val="0070C0"/>
                          </a:solidFill>
                        </a:rPr>
                        <a:t>Small pelagic fish</a:t>
                      </a:r>
                    </a:p>
                    <a:p>
                      <a:pPr algn="ctr"/>
                      <a:r>
                        <a:rPr lang="en-US" sz="1600" b="1" dirty="0">
                          <a:solidFill>
                            <a:srgbClr val="0070C0"/>
                          </a:solidFill>
                        </a:rPr>
                        <a:t>(2</a:t>
                      </a:r>
                      <a:r>
                        <a:rPr lang="en-US" sz="1600" b="1" baseline="30000" dirty="0">
                          <a:solidFill>
                            <a:srgbClr val="0070C0"/>
                          </a:solidFill>
                        </a:rPr>
                        <a:t>nd</a:t>
                      </a:r>
                      <a:r>
                        <a:rPr lang="en-US" sz="1600" b="1" dirty="0">
                          <a:solidFill>
                            <a:srgbClr val="0070C0"/>
                          </a:solidFill>
                        </a:rPr>
                        <a:t> intermediate)</a:t>
                      </a:r>
                      <a:endParaRPr lang="el-GR" sz="1600" b="1" dirty="0">
                        <a:solidFill>
                          <a:srgbClr val="0070C0"/>
                        </a:solidFill>
                      </a:endParaRPr>
                    </a:p>
                  </p:txBody>
                </p:sp>
                <p:sp>
                  <p:nvSpPr>
                    <p:cNvPr id="35" name="34 - Αριστερό βέλος"/>
                    <p:cNvSpPr>
                      <a:spLocks noChangeAspect="1"/>
                    </p:cNvSpPr>
                    <p:nvPr/>
                  </p:nvSpPr>
                  <p:spPr>
                    <a:xfrm rot="21139768">
                      <a:off x="4767032" y="4122446"/>
                      <a:ext cx="782727" cy="387706"/>
                    </a:xfrm>
                    <a:prstGeom prst="leftArrow">
                      <a:avLst/>
                    </a:prstGeom>
                    <a:solidFill>
                      <a:schemeClr val="tx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 name="Εικόνα 1"/>
                  <p:cNvPicPr>
                    <a:picLocks noChangeAspect="1"/>
                  </p:cNvPicPr>
                  <p:nvPr/>
                </p:nvPicPr>
                <p:blipFill>
                  <a:blip r:embed="rId6"/>
                  <a:stretch>
                    <a:fillRect/>
                  </a:stretch>
                </p:blipFill>
                <p:spPr>
                  <a:xfrm>
                    <a:off x="4515344" y="4113256"/>
                    <a:ext cx="1292625" cy="1620000"/>
                  </a:xfrm>
                  <a:prstGeom prst="rect">
                    <a:avLst/>
                  </a:prstGeom>
                  <a:scene3d>
                    <a:camera prst="orthographicFront">
                      <a:rot lat="21573886" lon="10799999" rev="21598863"/>
                    </a:camera>
                    <a:lightRig rig="threePt" dir="t"/>
                  </a:scene3d>
                </p:spPr>
              </p:pic>
            </p:grpSp>
            <p:grpSp>
              <p:nvGrpSpPr>
                <p:cNvPr id="8" name="Ομάδα 7"/>
                <p:cNvGrpSpPr/>
                <p:nvPr/>
              </p:nvGrpSpPr>
              <p:grpSpPr>
                <a:xfrm>
                  <a:off x="2733649" y="1258920"/>
                  <a:ext cx="7790419" cy="4312148"/>
                  <a:chOff x="2733649" y="1225052"/>
                  <a:chExt cx="7790419" cy="4312148"/>
                </a:xfrm>
              </p:grpSpPr>
              <p:sp>
                <p:nvSpPr>
                  <p:cNvPr id="3" name="TextBox 2"/>
                  <p:cNvSpPr txBox="1"/>
                  <p:nvPr/>
                </p:nvSpPr>
                <p:spPr>
                  <a:xfrm>
                    <a:off x="6888089" y="4683758"/>
                    <a:ext cx="2001956" cy="605667"/>
                  </a:xfrm>
                  <a:prstGeom prst="rect">
                    <a:avLst/>
                  </a:prstGeom>
                  <a:noFill/>
                </p:spPr>
                <p:txBody>
                  <a:bodyPr wrap="none" rtlCol="0">
                    <a:spAutoFit/>
                  </a:bodyPr>
                  <a:lstStyle/>
                  <a:p>
                    <a:r>
                      <a:rPr lang="en-US" sz="1600" b="1" dirty="0"/>
                      <a:t>Higher trophic levels</a:t>
                    </a:r>
                  </a:p>
                  <a:p>
                    <a:r>
                      <a:rPr lang="en-US" sz="1600" b="1" dirty="0"/>
                      <a:t>and/or processing</a:t>
                    </a:r>
                    <a:endParaRPr lang="el-GR" sz="1600" b="1" dirty="0"/>
                  </a:p>
                </p:txBody>
              </p:sp>
              <p:sp>
                <p:nvSpPr>
                  <p:cNvPr id="5" name="Βέλος προς τα κάτω 4"/>
                  <p:cNvSpPr/>
                  <p:nvPr/>
                </p:nvSpPr>
                <p:spPr>
                  <a:xfrm>
                    <a:off x="10253133" y="1726080"/>
                    <a:ext cx="270935" cy="38111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Έλλειψη 18"/>
                  <p:cNvSpPr/>
                  <p:nvPr/>
                </p:nvSpPr>
                <p:spPr>
                  <a:xfrm>
                    <a:off x="4316175" y="2262717"/>
                    <a:ext cx="1469782" cy="1219837"/>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Έλλειψη 19"/>
                  <p:cNvSpPr>
                    <a:spLocks noChangeAspect="1"/>
                  </p:cNvSpPr>
                  <p:nvPr/>
                </p:nvSpPr>
                <p:spPr>
                  <a:xfrm>
                    <a:off x="5470751" y="1225052"/>
                    <a:ext cx="1180882" cy="1080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30 - TextBox"/>
                  <p:cNvSpPr txBox="1"/>
                  <p:nvPr/>
                </p:nvSpPr>
                <p:spPr>
                  <a:xfrm>
                    <a:off x="2733649" y="2693495"/>
                    <a:ext cx="1666675" cy="584775"/>
                  </a:xfrm>
                  <a:prstGeom prst="rect">
                    <a:avLst/>
                  </a:prstGeom>
                  <a:noFill/>
                </p:spPr>
                <p:txBody>
                  <a:bodyPr wrap="none" rtlCol="0">
                    <a:spAutoFit/>
                  </a:bodyPr>
                  <a:lstStyle/>
                  <a:p>
                    <a:pPr algn="ctr"/>
                    <a:r>
                      <a:rPr lang="en-US" sz="1600" b="1" dirty="0">
                        <a:solidFill>
                          <a:schemeClr val="accent2">
                            <a:lumMod val="75000"/>
                          </a:schemeClr>
                        </a:solidFill>
                      </a:rPr>
                      <a:t>Zooplankton</a:t>
                    </a:r>
                  </a:p>
                  <a:p>
                    <a:pPr algn="ctr"/>
                    <a:r>
                      <a:rPr lang="en-US" sz="1600" b="1" dirty="0">
                        <a:solidFill>
                          <a:schemeClr val="accent2">
                            <a:lumMod val="75000"/>
                          </a:schemeClr>
                        </a:solidFill>
                      </a:rPr>
                      <a:t>(1</a:t>
                    </a:r>
                    <a:r>
                      <a:rPr lang="en-US" sz="1600" b="1" baseline="30000" dirty="0">
                        <a:solidFill>
                          <a:schemeClr val="accent2">
                            <a:lumMod val="75000"/>
                          </a:schemeClr>
                        </a:solidFill>
                      </a:rPr>
                      <a:t>st</a:t>
                    </a:r>
                    <a:r>
                      <a:rPr lang="en-US" sz="1600" b="1" dirty="0">
                        <a:solidFill>
                          <a:schemeClr val="accent2">
                            <a:lumMod val="75000"/>
                          </a:schemeClr>
                        </a:solidFill>
                      </a:rPr>
                      <a:t> intermediate)</a:t>
                    </a:r>
                    <a:endParaRPr lang="el-GR" sz="1600" b="1" dirty="0">
                      <a:solidFill>
                        <a:schemeClr val="accent2">
                          <a:lumMod val="75000"/>
                        </a:schemeClr>
                      </a:solidFill>
                    </a:endParaRPr>
                  </a:p>
                </p:txBody>
              </p:sp>
            </p:grpSp>
          </p:grpSp>
          <p:sp>
            <p:nvSpPr>
              <p:cNvPr id="33" name="TextBox 32"/>
              <p:cNvSpPr txBox="1"/>
              <p:nvPr/>
            </p:nvSpPr>
            <p:spPr>
              <a:xfrm rot="5400000">
                <a:off x="9396959" y="3121864"/>
                <a:ext cx="1172629" cy="830997"/>
              </a:xfrm>
              <a:prstGeom prst="rect">
                <a:avLst/>
              </a:prstGeom>
              <a:noFill/>
            </p:spPr>
            <p:txBody>
              <a:bodyPr wrap="none" rtlCol="0">
                <a:spAutoFit/>
              </a:bodyPr>
              <a:lstStyle/>
              <a:p>
                <a:pPr algn="ctr"/>
                <a:r>
                  <a:rPr lang="en-US" sz="1600" b="1" dirty="0" smtClean="0">
                    <a:solidFill>
                      <a:srgbClr val="FFC000"/>
                    </a:solidFill>
                    <a:effectLst>
                      <a:outerShdw blurRad="38100" dist="38100" dir="2700000" algn="tl">
                        <a:srgbClr val="000000">
                          <a:alpha val="43137"/>
                        </a:srgbClr>
                      </a:outerShdw>
                    </a:effectLst>
                  </a:rPr>
                  <a:t>Energy</a:t>
                </a:r>
                <a:endParaRPr lang="el-GR" sz="1600" b="1" dirty="0" smtClean="0">
                  <a:solidFill>
                    <a:srgbClr val="FFC000"/>
                  </a:solidFill>
                  <a:effectLst>
                    <a:outerShdw blurRad="38100" dist="38100" dir="2700000" algn="tl">
                      <a:srgbClr val="000000">
                        <a:alpha val="43137"/>
                      </a:srgbClr>
                    </a:outerShdw>
                  </a:effectLst>
                </a:endParaRPr>
              </a:p>
              <a:p>
                <a:pPr algn="ctr"/>
                <a:r>
                  <a:rPr lang="el-GR" sz="1600" b="1" dirty="0" smtClean="0">
                    <a:solidFill>
                      <a:srgbClr val="FFC000"/>
                    </a:solidFill>
                    <a:effectLst>
                      <a:outerShdw blurRad="38100" dist="38100" dir="2700000" algn="tl">
                        <a:srgbClr val="000000">
                          <a:alpha val="43137"/>
                        </a:srgbClr>
                      </a:outerShdw>
                    </a:effectLst>
                  </a:rPr>
                  <a:t>+</a:t>
                </a:r>
              </a:p>
              <a:p>
                <a:pPr algn="ctr"/>
                <a:r>
                  <a:rPr lang="en-US" sz="1600" b="1" dirty="0" smtClean="0">
                    <a:solidFill>
                      <a:srgbClr val="FFC000"/>
                    </a:solidFill>
                    <a:effectLst>
                      <a:outerShdw blurRad="38100" dist="38100" dir="2700000" algn="tl">
                        <a:srgbClr val="000000">
                          <a:alpha val="43137"/>
                        </a:srgbClr>
                      </a:outerShdw>
                    </a:effectLst>
                  </a:rPr>
                  <a:t>EPA</a:t>
                </a:r>
                <a:r>
                  <a:rPr lang="el-GR" sz="1600" b="1" dirty="0" smtClean="0">
                    <a:solidFill>
                      <a:srgbClr val="FFC000"/>
                    </a:solidFill>
                    <a:effectLst>
                      <a:outerShdw blurRad="38100" dist="38100" dir="2700000" algn="tl">
                        <a:srgbClr val="000000">
                          <a:alpha val="43137"/>
                        </a:srgbClr>
                      </a:outerShdw>
                    </a:effectLst>
                  </a:rPr>
                  <a:t> &amp;</a:t>
                </a:r>
                <a:r>
                  <a:rPr lang="en-US" sz="1600" b="1" dirty="0" smtClean="0">
                    <a:solidFill>
                      <a:srgbClr val="FFC000"/>
                    </a:solidFill>
                    <a:effectLst>
                      <a:outerShdw blurRad="38100" dist="38100" dir="2700000" algn="tl">
                        <a:srgbClr val="000000">
                          <a:alpha val="43137"/>
                        </a:srgbClr>
                      </a:outerShdw>
                    </a:effectLst>
                  </a:rPr>
                  <a:t> DHA</a:t>
                </a:r>
                <a:r>
                  <a:rPr lang="el-GR" sz="1600" b="1" dirty="0" smtClean="0">
                    <a:solidFill>
                      <a:srgbClr val="FFC000"/>
                    </a:solidFill>
                    <a:effectLst>
                      <a:outerShdw blurRad="38100" dist="38100" dir="2700000" algn="tl">
                        <a:srgbClr val="000000">
                          <a:alpha val="43137"/>
                        </a:srgbClr>
                      </a:outerShdw>
                    </a:effectLst>
                  </a:rPr>
                  <a:t> </a:t>
                </a:r>
                <a:endParaRPr lang="el-GR" sz="1600" b="1" dirty="0">
                  <a:solidFill>
                    <a:srgbClr val="FFC000"/>
                  </a:solidFill>
                  <a:effectLst>
                    <a:outerShdw blurRad="38100" dist="38100" dir="2700000" algn="tl">
                      <a:srgbClr val="000000">
                        <a:alpha val="43137"/>
                      </a:srgbClr>
                    </a:outerShdw>
                  </a:effectLst>
                </a:endParaRPr>
              </a:p>
            </p:txBody>
          </p:sp>
        </p:grpSp>
        <p:sp>
          <p:nvSpPr>
            <p:cNvPr id="6" name="Έλλειψη 5"/>
            <p:cNvSpPr/>
            <p:nvPr/>
          </p:nvSpPr>
          <p:spPr>
            <a:xfrm>
              <a:off x="4914549" y="2327067"/>
              <a:ext cx="148051" cy="1690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7" name="TextBox 36"/>
          <p:cNvSpPr txBox="1"/>
          <p:nvPr/>
        </p:nvSpPr>
        <p:spPr>
          <a:xfrm>
            <a:off x="5921751" y="6417730"/>
            <a:ext cx="6236383" cy="307777"/>
          </a:xfrm>
          <a:prstGeom prst="rect">
            <a:avLst/>
          </a:prstGeom>
          <a:noFill/>
        </p:spPr>
        <p:txBody>
          <a:bodyPr wrap="square" rtlCol="0">
            <a:spAutoFit/>
          </a:bodyPr>
          <a:lstStyle/>
          <a:p>
            <a:r>
              <a:rPr lang="en-US" sz="1400" b="1" dirty="0" smtClean="0"/>
              <a:t>09-12-2020 				EURYNOME: Dr. </a:t>
            </a:r>
            <a:r>
              <a:rPr lang="en-US" sz="1400" b="1" dirty="0" err="1" smtClean="0"/>
              <a:t>Grigorios</a:t>
            </a:r>
            <a:r>
              <a:rPr lang="en-US" sz="1400" b="1" dirty="0" smtClean="0"/>
              <a:t> Krey</a:t>
            </a:r>
            <a:endParaRPr lang="el-GR" sz="1400" b="1" dirty="0"/>
          </a:p>
        </p:txBody>
      </p:sp>
    </p:spTree>
    <p:extLst>
      <p:ext uri="{BB962C8B-B14F-4D97-AF65-F5344CB8AC3E}">
        <p14:creationId xmlns:p14="http://schemas.microsoft.com/office/powerpoint/2010/main" val="349188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Ομάδα 10"/>
          <p:cNvGrpSpPr>
            <a:grpSpLocks noChangeAspect="1"/>
          </p:cNvGrpSpPr>
          <p:nvPr/>
        </p:nvGrpSpPr>
        <p:grpSpPr>
          <a:xfrm>
            <a:off x="2718938" y="1295397"/>
            <a:ext cx="9222616" cy="4209928"/>
            <a:chOff x="1002625" y="1088155"/>
            <a:chExt cx="10302881" cy="4703045"/>
          </a:xfrm>
        </p:grpSpPr>
        <p:grpSp>
          <p:nvGrpSpPr>
            <p:cNvPr id="4" name="Ομάδα 3"/>
            <p:cNvGrpSpPr/>
            <p:nvPr/>
          </p:nvGrpSpPr>
          <p:grpSpPr>
            <a:xfrm>
              <a:off x="2908658" y="1247775"/>
              <a:ext cx="7188189" cy="4543425"/>
              <a:chOff x="2906907" y="1247775"/>
              <a:chExt cx="7108874" cy="4485481"/>
            </a:xfrm>
          </p:grpSpPr>
          <p:grpSp>
            <p:nvGrpSpPr>
              <p:cNvPr id="36" name="35 - Ομάδα"/>
              <p:cNvGrpSpPr/>
              <p:nvPr/>
            </p:nvGrpSpPr>
            <p:grpSpPr>
              <a:xfrm>
                <a:off x="2906907" y="1247775"/>
                <a:ext cx="7108874" cy="3610584"/>
                <a:chOff x="1634791" y="899568"/>
                <a:chExt cx="7108874" cy="3610584"/>
              </a:xfrm>
            </p:grpSpPr>
            <p:grpSp>
              <p:nvGrpSpPr>
                <p:cNvPr id="16" name="15 - Ομάδα"/>
                <p:cNvGrpSpPr/>
                <p:nvPr/>
              </p:nvGrpSpPr>
              <p:grpSpPr>
                <a:xfrm>
                  <a:off x="3086101" y="899568"/>
                  <a:ext cx="3721453" cy="3529564"/>
                  <a:chOff x="3086101" y="345956"/>
                  <a:chExt cx="3721453" cy="3529564"/>
                </a:xfrm>
              </p:grpSpPr>
              <p:pic>
                <p:nvPicPr>
                  <p:cNvPr id="4102" name="Picture 6" descr="sketch of phytoplankton"/>
                  <p:cNvPicPr>
                    <a:picLocks noChangeAspect="1" noChangeArrowheads="1"/>
                  </p:cNvPicPr>
                  <p:nvPr/>
                </p:nvPicPr>
                <p:blipFill>
                  <a:blip r:embed="rId2"/>
                  <a:srcRect/>
                  <a:stretch>
                    <a:fillRect/>
                  </a:stretch>
                </p:blipFill>
                <p:spPr bwMode="auto">
                  <a:xfrm>
                    <a:off x="4096272" y="345956"/>
                    <a:ext cx="1399089" cy="1080000"/>
                  </a:xfrm>
                  <a:prstGeom prst="rect">
                    <a:avLst/>
                  </a:prstGeom>
                  <a:noFill/>
                </p:spPr>
              </p:pic>
              <p:pic>
                <p:nvPicPr>
                  <p:cNvPr id="4104" name="Picture 8" descr="sketch of zooplankton"/>
                  <p:cNvPicPr>
                    <a:picLocks noChangeAspect="1" noChangeArrowheads="1"/>
                  </p:cNvPicPr>
                  <p:nvPr/>
                </p:nvPicPr>
                <p:blipFill>
                  <a:blip r:embed="rId3"/>
                  <a:srcRect/>
                  <a:stretch>
                    <a:fillRect/>
                  </a:stretch>
                </p:blipFill>
                <p:spPr bwMode="auto">
                  <a:xfrm>
                    <a:off x="3086101" y="1357303"/>
                    <a:ext cx="1628775" cy="1257300"/>
                  </a:xfrm>
                  <a:prstGeom prst="rect">
                    <a:avLst/>
                  </a:prstGeom>
                  <a:noFill/>
                </p:spPr>
              </p:pic>
              <p:pic>
                <p:nvPicPr>
                  <p:cNvPr id="4107" name="Picture 11" descr="C:\Users\Κρέη\Pictures\anchovy.jpg"/>
                  <p:cNvPicPr>
                    <a:picLocks noChangeAspect="1" noChangeArrowheads="1"/>
                  </p:cNvPicPr>
                  <p:nvPr/>
                </p:nvPicPr>
                <p:blipFill>
                  <a:blip r:embed="rId4"/>
                  <a:srcRect/>
                  <a:stretch>
                    <a:fillRect/>
                  </a:stretch>
                </p:blipFill>
                <p:spPr bwMode="auto">
                  <a:xfrm>
                    <a:off x="4286248" y="1801335"/>
                    <a:ext cx="2521306" cy="1713281"/>
                  </a:xfrm>
                  <a:prstGeom prst="rect">
                    <a:avLst/>
                  </a:prstGeom>
                  <a:noFill/>
                </p:spPr>
              </p:pic>
              <p:sp>
                <p:nvSpPr>
                  <p:cNvPr id="12" name="11 - Λυγισμένο βέλος"/>
                  <p:cNvSpPr>
                    <a:spLocks noChangeAspect="1"/>
                  </p:cNvSpPr>
                  <p:nvPr/>
                </p:nvSpPr>
                <p:spPr>
                  <a:xfrm rot="10800000">
                    <a:off x="4469101" y="1285861"/>
                    <a:ext cx="455736" cy="486461"/>
                  </a:xfrm>
                  <a:prstGeom prst="bentArrow">
                    <a:avLst/>
                  </a:prstGeom>
                  <a:solidFill>
                    <a:srgbClr val="00B050"/>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endParaRPr>
                  </a:p>
                </p:txBody>
              </p:sp>
              <p:sp>
                <p:nvSpPr>
                  <p:cNvPr id="14" name="13 - Λυγισμένο βέλος"/>
                  <p:cNvSpPr>
                    <a:spLocks noChangeAspect="1"/>
                  </p:cNvSpPr>
                  <p:nvPr/>
                </p:nvSpPr>
                <p:spPr>
                  <a:xfrm rot="10603975" flipH="1">
                    <a:off x="4032013" y="2510225"/>
                    <a:ext cx="360047" cy="420253"/>
                  </a:xfrm>
                  <a:prstGeom prst="bentArrow">
                    <a:avLst/>
                  </a:prstGeom>
                  <a:solidFill>
                    <a:schemeClr val="accent2">
                      <a:lumMod val="75000"/>
                    </a:schemeClr>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14 - Λυγισμένο βέλος"/>
                  <p:cNvSpPr>
                    <a:spLocks noChangeAspect="1"/>
                  </p:cNvSpPr>
                  <p:nvPr/>
                </p:nvSpPr>
                <p:spPr>
                  <a:xfrm rot="10800000">
                    <a:off x="5360458" y="3175016"/>
                    <a:ext cx="656252" cy="700504"/>
                  </a:xfrm>
                  <a:prstGeom prst="bentArrow">
                    <a:avLst/>
                  </a:prstGeom>
                  <a:solidFill>
                    <a:schemeClr val="tx1">
                      <a:lumMod val="50000"/>
                      <a:lumOff val="50000"/>
                    </a:schemeClr>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endParaRPr>
                  </a:p>
                </p:txBody>
              </p:sp>
            </p:grpSp>
            <p:sp>
              <p:nvSpPr>
                <p:cNvPr id="30" name="29 - TextBox"/>
                <p:cNvSpPr txBox="1"/>
                <p:nvPr/>
              </p:nvSpPr>
              <p:spPr>
                <a:xfrm>
                  <a:off x="5379517" y="1208595"/>
                  <a:ext cx="1587531" cy="373386"/>
                </a:xfrm>
                <a:prstGeom prst="rect">
                  <a:avLst/>
                </a:prstGeom>
                <a:noFill/>
              </p:spPr>
              <p:txBody>
                <a:bodyPr wrap="none" rtlCol="0">
                  <a:spAutoFit/>
                </a:bodyPr>
                <a:lstStyle/>
                <a:p>
                  <a:r>
                    <a:rPr lang="en-US" sz="1600" b="1" dirty="0" smtClean="0">
                      <a:solidFill>
                        <a:srgbClr val="00B050"/>
                      </a:solidFill>
                    </a:rPr>
                    <a:t>Phytoplankton</a:t>
                  </a:r>
                  <a:endParaRPr lang="el-GR" sz="1600" b="1" dirty="0">
                    <a:solidFill>
                      <a:srgbClr val="00B050"/>
                    </a:solidFill>
                  </a:endParaRPr>
                </a:p>
              </p:txBody>
            </p:sp>
            <p:sp>
              <p:nvSpPr>
                <p:cNvPr id="31" name="30 - TextBox"/>
                <p:cNvSpPr txBox="1"/>
                <p:nvPr/>
              </p:nvSpPr>
              <p:spPr>
                <a:xfrm>
                  <a:off x="1634791" y="2345288"/>
                  <a:ext cx="1391444" cy="373386"/>
                </a:xfrm>
                <a:prstGeom prst="rect">
                  <a:avLst/>
                </a:prstGeom>
                <a:noFill/>
              </p:spPr>
              <p:txBody>
                <a:bodyPr wrap="none" rtlCol="0">
                  <a:spAutoFit/>
                </a:bodyPr>
                <a:lstStyle/>
                <a:p>
                  <a:pPr algn="ctr"/>
                  <a:r>
                    <a:rPr lang="en-US" sz="1600" b="1" dirty="0" smtClean="0">
                      <a:solidFill>
                        <a:schemeClr val="accent2">
                          <a:lumMod val="75000"/>
                        </a:schemeClr>
                      </a:solidFill>
                    </a:rPr>
                    <a:t>Zooplankton</a:t>
                  </a:r>
                  <a:endParaRPr lang="en-US" sz="1600" b="1" dirty="0">
                    <a:solidFill>
                      <a:schemeClr val="accent2">
                        <a:lumMod val="75000"/>
                      </a:schemeClr>
                    </a:solidFill>
                  </a:endParaRPr>
                </a:p>
              </p:txBody>
            </p:sp>
            <p:sp>
              <p:nvSpPr>
                <p:cNvPr id="32" name="31 - TextBox"/>
                <p:cNvSpPr txBox="1"/>
                <p:nvPr/>
              </p:nvSpPr>
              <p:spPr>
                <a:xfrm>
                  <a:off x="6297478" y="2926565"/>
                  <a:ext cx="2446187" cy="543108"/>
                </a:xfrm>
                <a:prstGeom prst="rect">
                  <a:avLst/>
                </a:prstGeom>
                <a:noFill/>
              </p:spPr>
              <p:txBody>
                <a:bodyPr wrap="none" rtlCol="0">
                  <a:spAutoFit/>
                </a:bodyPr>
                <a:lstStyle/>
                <a:p>
                  <a:pPr algn="ctr"/>
                  <a:r>
                    <a:rPr lang="en-US" sz="1300" b="1" dirty="0" smtClean="0">
                      <a:solidFill>
                        <a:srgbClr val="0070C0"/>
                      </a:solidFill>
                    </a:rPr>
                    <a:t>Use as a “biomarker” for</a:t>
                  </a:r>
                </a:p>
                <a:p>
                  <a:pPr algn="ctr"/>
                  <a:r>
                    <a:rPr lang="en-US" sz="1300" b="1" dirty="0">
                      <a:solidFill>
                        <a:srgbClr val="0070C0"/>
                      </a:solidFill>
                    </a:rPr>
                    <a:t>t</a:t>
                  </a:r>
                  <a:r>
                    <a:rPr lang="en-US" sz="1300" b="1" dirty="0" smtClean="0">
                      <a:solidFill>
                        <a:srgbClr val="0070C0"/>
                      </a:solidFill>
                    </a:rPr>
                    <a:t>he effects of climate change </a:t>
                  </a:r>
                  <a:endParaRPr lang="el-GR" sz="1300" b="1" dirty="0">
                    <a:solidFill>
                      <a:srgbClr val="0070C0"/>
                    </a:solidFill>
                  </a:endParaRPr>
                </a:p>
              </p:txBody>
            </p:sp>
            <p:sp>
              <p:nvSpPr>
                <p:cNvPr id="35" name="34 - Αριστερό βέλος"/>
                <p:cNvSpPr>
                  <a:spLocks noChangeAspect="1"/>
                </p:cNvSpPr>
                <p:nvPr/>
              </p:nvSpPr>
              <p:spPr>
                <a:xfrm rot="21139768">
                  <a:off x="4614626" y="4122446"/>
                  <a:ext cx="782727" cy="387706"/>
                </a:xfrm>
                <a:prstGeom prst="leftArrow">
                  <a:avLst/>
                </a:prstGeom>
                <a:solidFill>
                  <a:schemeClr val="tx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 name="Εικόνα 1"/>
              <p:cNvPicPr>
                <a:picLocks noChangeAspect="1"/>
              </p:cNvPicPr>
              <p:nvPr/>
            </p:nvPicPr>
            <p:blipFill>
              <a:blip r:embed="rId5"/>
              <a:stretch>
                <a:fillRect/>
              </a:stretch>
            </p:blipFill>
            <p:spPr>
              <a:xfrm>
                <a:off x="4515344" y="4113256"/>
                <a:ext cx="1292625" cy="1620000"/>
              </a:xfrm>
              <a:prstGeom prst="rect">
                <a:avLst/>
              </a:prstGeom>
              <a:scene3d>
                <a:camera prst="orthographicFront">
                  <a:rot lat="21573886" lon="10799999" rev="21598863"/>
                </a:camera>
                <a:lightRig rig="threePt" dir="t"/>
              </a:scene3d>
            </p:spPr>
          </p:pic>
        </p:grpSp>
        <p:sp>
          <p:nvSpPr>
            <p:cNvPr id="3" name="TextBox 2"/>
            <p:cNvSpPr txBox="1"/>
            <p:nvPr/>
          </p:nvSpPr>
          <p:spPr>
            <a:xfrm>
              <a:off x="6888089" y="4683758"/>
              <a:ext cx="1954467" cy="928334"/>
            </a:xfrm>
            <a:prstGeom prst="rect">
              <a:avLst/>
            </a:prstGeom>
            <a:noFill/>
          </p:spPr>
          <p:txBody>
            <a:bodyPr wrap="square" rtlCol="0">
              <a:spAutoFit/>
            </a:bodyPr>
            <a:lstStyle/>
            <a:p>
              <a:pPr algn="ctr"/>
              <a:r>
                <a:rPr lang="en-US" sz="1600" b="1" dirty="0"/>
                <a:t>Higher trophic </a:t>
              </a:r>
              <a:r>
                <a:rPr lang="en-US" sz="1600" b="1" dirty="0" smtClean="0"/>
                <a:t>levels and/or </a:t>
              </a:r>
              <a:r>
                <a:rPr lang="en-US" sz="1600" b="1" dirty="0"/>
                <a:t>processing</a:t>
              </a:r>
              <a:endParaRPr lang="el-GR" sz="1600" b="1" dirty="0"/>
            </a:p>
          </p:txBody>
        </p:sp>
        <p:sp>
          <p:nvSpPr>
            <p:cNvPr id="5" name="Βέλος προς τα κάτω 4"/>
            <p:cNvSpPr/>
            <p:nvPr/>
          </p:nvSpPr>
          <p:spPr>
            <a:xfrm>
              <a:off x="10253132" y="1726079"/>
              <a:ext cx="273957" cy="386035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rot="5400000">
              <a:off x="10291483" y="3124802"/>
              <a:ext cx="1187777" cy="840269"/>
            </a:xfrm>
            <a:prstGeom prst="rect">
              <a:avLst/>
            </a:prstGeom>
            <a:noFill/>
          </p:spPr>
          <p:txBody>
            <a:bodyPr wrap="square" rtlCol="0">
              <a:spAutoFit/>
            </a:bodyPr>
            <a:lstStyle/>
            <a:p>
              <a:pPr algn="ctr"/>
              <a:r>
                <a:rPr lang="en-US" sz="1400" b="1" dirty="0" smtClean="0">
                  <a:solidFill>
                    <a:srgbClr val="FFC000"/>
                  </a:solidFill>
                  <a:effectLst>
                    <a:outerShdw blurRad="38100" dist="38100" dir="2700000" algn="tl">
                      <a:srgbClr val="000000">
                        <a:alpha val="43137"/>
                      </a:srgbClr>
                    </a:outerShdw>
                  </a:effectLst>
                </a:rPr>
                <a:t>Energy</a:t>
              </a:r>
              <a:endParaRPr lang="el-GR" sz="1400" b="1" dirty="0" smtClean="0">
                <a:solidFill>
                  <a:srgbClr val="FFC000"/>
                </a:solidFill>
                <a:effectLst>
                  <a:outerShdw blurRad="38100" dist="38100" dir="2700000" algn="tl">
                    <a:srgbClr val="000000">
                      <a:alpha val="43137"/>
                    </a:srgbClr>
                  </a:outerShdw>
                </a:effectLst>
              </a:endParaRPr>
            </a:p>
            <a:p>
              <a:pPr algn="ctr"/>
              <a:r>
                <a:rPr lang="el-GR" sz="1400" b="1" dirty="0" smtClean="0">
                  <a:solidFill>
                    <a:srgbClr val="FFC000"/>
                  </a:solidFill>
                  <a:effectLst>
                    <a:outerShdw blurRad="38100" dist="38100" dir="2700000" algn="tl">
                      <a:srgbClr val="000000">
                        <a:alpha val="43137"/>
                      </a:srgbClr>
                    </a:outerShdw>
                  </a:effectLst>
                </a:rPr>
                <a:t>+</a:t>
              </a:r>
            </a:p>
            <a:p>
              <a:pPr algn="ctr"/>
              <a:r>
                <a:rPr lang="en-US" sz="1400" b="1" dirty="0" smtClean="0">
                  <a:solidFill>
                    <a:srgbClr val="FFC000"/>
                  </a:solidFill>
                  <a:effectLst>
                    <a:outerShdw blurRad="38100" dist="38100" dir="2700000" algn="tl">
                      <a:srgbClr val="000000">
                        <a:alpha val="43137"/>
                      </a:srgbClr>
                    </a:outerShdw>
                  </a:effectLst>
                </a:rPr>
                <a:t>EPA</a:t>
              </a:r>
              <a:r>
                <a:rPr lang="el-GR" sz="1400" b="1" dirty="0" smtClean="0">
                  <a:solidFill>
                    <a:srgbClr val="FFC000"/>
                  </a:solidFill>
                  <a:effectLst>
                    <a:outerShdw blurRad="38100" dist="38100" dir="2700000" algn="tl">
                      <a:srgbClr val="000000">
                        <a:alpha val="43137"/>
                      </a:srgbClr>
                    </a:outerShdw>
                  </a:effectLst>
                </a:rPr>
                <a:t> &amp;</a:t>
              </a:r>
              <a:r>
                <a:rPr lang="en-US" sz="1400" b="1" dirty="0" smtClean="0">
                  <a:solidFill>
                    <a:srgbClr val="FFC000"/>
                  </a:solidFill>
                  <a:effectLst>
                    <a:outerShdw blurRad="38100" dist="38100" dir="2700000" algn="tl">
                      <a:srgbClr val="000000">
                        <a:alpha val="43137"/>
                      </a:srgbClr>
                    </a:outerShdw>
                  </a:effectLst>
                </a:rPr>
                <a:t> DHA</a:t>
              </a:r>
              <a:r>
                <a:rPr lang="el-GR" sz="1400" b="1" dirty="0" smtClean="0">
                  <a:solidFill>
                    <a:srgbClr val="FFC000"/>
                  </a:solidFill>
                  <a:effectLst>
                    <a:outerShdw blurRad="38100" dist="38100" dir="2700000" algn="tl">
                      <a:srgbClr val="000000">
                        <a:alpha val="43137"/>
                      </a:srgbClr>
                    </a:outerShdw>
                  </a:effectLst>
                </a:rPr>
                <a:t> </a:t>
              </a:r>
              <a:endParaRPr lang="el-GR" sz="1400" b="1"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1002625" y="1088155"/>
              <a:ext cx="2855184" cy="1065863"/>
            </a:xfrm>
            <a:prstGeom prst="rect">
              <a:avLst/>
            </a:prstGeom>
            <a:noFill/>
          </p:spPr>
          <p:txBody>
            <a:bodyPr wrap="square" rtlCol="0">
              <a:spAutoFit/>
            </a:bodyPr>
            <a:lstStyle/>
            <a:p>
              <a:pPr algn="ctr"/>
              <a:r>
                <a:rPr lang="en-US" sz="1400" b="1" dirty="0" smtClean="0">
                  <a:solidFill>
                    <a:srgbClr val="FF0000"/>
                  </a:solidFill>
                </a:rPr>
                <a:t>Climate change:</a:t>
              </a:r>
            </a:p>
            <a:p>
              <a:pPr algn="ctr"/>
              <a:r>
                <a:rPr lang="en-US" sz="1400" b="1" dirty="0" smtClean="0">
                  <a:solidFill>
                    <a:schemeClr val="bg2">
                      <a:lumMod val="50000"/>
                    </a:schemeClr>
                  </a:solidFill>
                </a:rPr>
                <a:t>How does it affect </a:t>
              </a:r>
            </a:p>
            <a:p>
              <a:pPr algn="ctr"/>
              <a:r>
                <a:rPr lang="en-US" sz="1400" b="1" dirty="0">
                  <a:solidFill>
                    <a:schemeClr val="bg2">
                      <a:lumMod val="50000"/>
                    </a:schemeClr>
                  </a:solidFill>
                </a:rPr>
                <a:t>b</a:t>
              </a:r>
              <a:r>
                <a:rPr lang="en-US" sz="1400" b="1" dirty="0" smtClean="0">
                  <a:solidFill>
                    <a:schemeClr val="bg2">
                      <a:lumMod val="50000"/>
                    </a:schemeClr>
                  </a:solidFill>
                </a:rPr>
                <a:t>iodiversity and/or qualitative </a:t>
              </a:r>
            </a:p>
            <a:p>
              <a:pPr algn="ctr"/>
              <a:r>
                <a:rPr lang="en-US" sz="1400" b="1" dirty="0" smtClean="0">
                  <a:solidFill>
                    <a:schemeClr val="bg2">
                      <a:lumMod val="50000"/>
                    </a:schemeClr>
                  </a:solidFill>
                </a:rPr>
                <a:t>characteristics?</a:t>
              </a:r>
              <a:endParaRPr lang="el-GR" sz="1400" b="1" dirty="0">
                <a:solidFill>
                  <a:schemeClr val="bg2">
                    <a:lumMod val="50000"/>
                  </a:schemeClr>
                </a:solidFill>
              </a:endParaRPr>
            </a:p>
          </p:txBody>
        </p:sp>
        <p:sp>
          <p:nvSpPr>
            <p:cNvPr id="9" name="Δεξιό βέλος 8"/>
            <p:cNvSpPr/>
            <p:nvPr/>
          </p:nvSpPr>
          <p:spPr>
            <a:xfrm rot="373725">
              <a:off x="3485029" y="1412331"/>
              <a:ext cx="1783681" cy="2187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Δεξιό βέλος 21"/>
            <p:cNvSpPr/>
            <p:nvPr/>
          </p:nvSpPr>
          <p:spPr>
            <a:xfrm rot="2762911">
              <a:off x="3297384" y="1820423"/>
              <a:ext cx="1422138" cy="2184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p:cNvSpPr/>
            <p:nvPr/>
          </p:nvSpPr>
          <p:spPr>
            <a:xfrm>
              <a:off x="5710541" y="2759183"/>
              <a:ext cx="4409027" cy="164200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Έλλειψη 23"/>
            <p:cNvSpPr>
              <a:spLocks noChangeAspect="1"/>
            </p:cNvSpPr>
            <p:nvPr/>
          </p:nvSpPr>
          <p:spPr>
            <a:xfrm>
              <a:off x="5523453" y="1216585"/>
              <a:ext cx="1142754" cy="10939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Έλλειψη 24"/>
            <p:cNvSpPr/>
            <p:nvPr/>
          </p:nvSpPr>
          <p:spPr>
            <a:xfrm>
              <a:off x="4341575" y="2296585"/>
              <a:ext cx="1486181" cy="12355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648202" y="2296584"/>
              <a:ext cx="155996" cy="210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8" name="11 - Ομάδα"/>
          <p:cNvGrpSpPr/>
          <p:nvPr/>
        </p:nvGrpSpPr>
        <p:grpSpPr>
          <a:xfrm>
            <a:off x="42302" y="6079069"/>
            <a:ext cx="12111699" cy="714378"/>
            <a:chOff x="-32" y="-22"/>
            <a:chExt cx="9144032" cy="714378"/>
          </a:xfrm>
        </p:grpSpPr>
        <p:grpSp>
          <p:nvGrpSpPr>
            <p:cNvPr id="33" name="19 - Ομάδα"/>
            <p:cNvGrpSpPr/>
            <p:nvPr/>
          </p:nvGrpSpPr>
          <p:grpSpPr>
            <a:xfrm>
              <a:off x="-32" y="-22"/>
              <a:ext cx="3714777" cy="714372"/>
              <a:chOff x="-32" y="6213437"/>
              <a:chExt cx="3457406" cy="644587"/>
            </a:xfrm>
          </p:grpSpPr>
          <p:pic>
            <p:nvPicPr>
              <p:cNvPr id="37" name="Picture 3" descr="ELGO_2016b"/>
              <p:cNvPicPr>
                <a:picLocks noChangeAspect="1" noChangeArrowheads="1"/>
              </p:cNvPicPr>
              <p:nvPr/>
            </p:nvPicPr>
            <p:blipFill>
              <a:blip r:embed="rId6" cstate="print"/>
              <a:srcRect/>
              <a:stretch>
                <a:fillRect/>
              </a:stretch>
            </p:blipFill>
            <p:spPr bwMode="auto">
              <a:xfrm>
                <a:off x="-32" y="6213452"/>
                <a:ext cx="662476" cy="644572"/>
              </a:xfrm>
              <a:prstGeom prst="rect">
                <a:avLst/>
              </a:prstGeom>
              <a:noFill/>
              <a:ln w="9525">
                <a:noFill/>
                <a:miter lim="800000"/>
                <a:headEnd/>
                <a:tailEnd/>
              </a:ln>
            </p:spPr>
          </p:pic>
          <p:grpSp>
            <p:nvGrpSpPr>
              <p:cNvPr id="38" name="19 - Ομάδα"/>
              <p:cNvGrpSpPr>
                <a:grpSpLocks noChangeAspect="1"/>
              </p:cNvGrpSpPr>
              <p:nvPr/>
            </p:nvGrpSpPr>
            <p:grpSpPr>
              <a:xfrm>
                <a:off x="714349" y="6213437"/>
                <a:ext cx="2743025" cy="546165"/>
                <a:chOff x="857223" y="6461972"/>
                <a:chExt cx="3214711" cy="640084"/>
              </a:xfrm>
              <a:solidFill>
                <a:schemeClr val="bg1"/>
              </a:solidFill>
            </p:grpSpPr>
            <p:sp>
              <p:nvSpPr>
                <p:cNvPr id="39" name="16 - TextBox"/>
                <p:cNvSpPr txBox="1"/>
                <p:nvPr/>
              </p:nvSpPr>
              <p:spPr>
                <a:xfrm>
                  <a:off x="857224" y="6461972"/>
                  <a:ext cx="3214710" cy="640084"/>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40" name="17 - Ευθεία γραμμή σύνδεσης"/>
                <p:cNvCxnSpPr>
                  <a:stCxn id="39" idx="1"/>
                  <a:endCxn id="39" idx="3"/>
                </p:cNvCxnSpPr>
                <p:nvPr/>
              </p:nvCxnSpPr>
              <p:spPr>
                <a:xfrm rot="10800000" flipH="1">
                  <a:off x="857223" y="6782012"/>
                  <a:ext cx="3214710" cy="1679"/>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34"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165603" y="330200"/>
            <a:ext cx="4230710" cy="400110"/>
          </a:xfrm>
          <a:prstGeom prst="rect">
            <a:avLst/>
          </a:prstGeom>
          <a:noFill/>
        </p:spPr>
        <p:txBody>
          <a:bodyPr wrap="none" rtlCol="0">
            <a:spAutoFit/>
          </a:bodyPr>
          <a:lstStyle/>
          <a:p>
            <a:r>
              <a:rPr lang="en-US" sz="2000" b="1" dirty="0" smtClean="0"/>
              <a:t>Workflow and expected outcomes (1)</a:t>
            </a:r>
            <a:endParaRPr lang="el-GR" sz="2000" b="1" dirty="0"/>
          </a:p>
        </p:txBody>
      </p:sp>
      <p:sp>
        <p:nvSpPr>
          <p:cNvPr id="17" name="TextBox 16"/>
          <p:cNvSpPr txBox="1"/>
          <p:nvPr/>
        </p:nvSpPr>
        <p:spPr>
          <a:xfrm>
            <a:off x="246792" y="838228"/>
            <a:ext cx="2446224" cy="5216813"/>
          </a:xfrm>
          <a:prstGeom prst="rect">
            <a:avLst/>
          </a:prstGeom>
          <a:noFill/>
        </p:spPr>
        <p:txBody>
          <a:bodyPr wrap="square" rtlCol="0">
            <a:spAutoFit/>
          </a:bodyPr>
          <a:lstStyle/>
          <a:p>
            <a:pPr algn="just"/>
            <a:r>
              <a:rPr lang="en-US" sz="1400" b="1" dirty="0" smtClean="0"/>
              <a:t>Examine the effects of climatic conditions on the qualitative and quantitative aspects of plankton richness in the areas of study, as well as in the uptake and storage of energy by the two fish species of interest.</a:t>
            </a:r>
          </a:p>
          <a:p>
            <a:pPr algn="just"/>
            <a:endParaRPr lang="en-US" sz="1300" b="1" dirty="0" smtClean="0"/>
          </a:p>
          <a:p>
            <a:pPr marL="285750" indent="-285750" algn="just">
              <a:buFont typeface="Arial" panose="020B0604020202020204" pitchFamily="34" charset="0"/>
              <a:buChar char="•"/>
            </a:pPr>
            <a:r>
              <a:rPr lang="en-US" sz="1300" b="1" dirty="0" smtClean="0"/>
              <a:t>qualitative </a:t>
            </a:r>
            <a:r>
              <a:rPr lang="en-US" sz="1300" b="1" dirty="0"/>
              <a:t>and quantitative </a:t>
            </a:r>
            <a:r>
              <a:rPr lang="en-US" sz="1300" b="1" dirty="0" smtClean="0"/>
              <a:t>evaluation of </a:t>
            </a:r>
            <a:r>
              <a:rPr lang="en-US" sz="1300" b="1" dirty="0"/>
              <a:t>planktonic </a:t>
            </a:r>
            <a:r>
              <a:rPr lang="en-US" sz="1300" b="1" dirty="0" smtClean="0"/>
              <a:t>richness </a:t>
            </a:r>
          </a:p>
          <a:p>
            <a:pPr marL="285750" indent="-285750" algn="just">
              <a:buFont typeface="Arial" panose="020B0604020202020204" pitchFamily="34" charset="0"/>
              <a:buChar char="•"/>
            </a:pPr>
            <a:r>
              <a:rPr lang="en-US" sz="1300" b="1" dirty="0" smtClean="0"/>
              <a:t>qualitative </a:t>
            </a:r>
            <a:r>
              <a:rPr lang="en-US" sz="1300" b="1" dirty="0"/>
              <a:t>and quantitative </a:t>
            </a:r>
            <a:r>
              <a:rPr lang="en-US" sz="1300" b="1" dirty="0" smtClean="0"/>
              <a:t>evaluation </a:t>
            </a:r>
            <a:r>
              <a:rPr lang="en-US" sz="1300" b="1" dirty="0"/>
              <a:t>of </a:t>
            </a:r>
            <a:r>
              <a:rPr lang="en-US" sz="1300" b="1" dirty="0" smtClean="0"/>
              <a:t>the diet </a:t>
            </a:r>
            <a:r>
              <a:rPr lang="en-US" sz="1300" b="1" dirty="0"/>
              <a:t>of the two fish </a:t>
            </a:r>
            <a:r>
              <a:rPr lang="en-US" sz="1300" b="1" dirty="0" smtClean="0"/>
              <a:t>species</a:t>
            </a:r>
            <a:endParaRPr lang="en-US" sz="1300" b="1" dirty="0"/>
          </a:p>
          <a:p>
            <a:pPr marL="285750" indent="-285750" algn="just">
              <a:buFont typeface="Arial" panose="020B0604020202020204" pitchFamily="34" charset="0"/>
              <a:buChar char="•"/>
            </a:pPr>
            <a:r>
              <a:rPr lang="en-US" sz="1300" b="1" dirty="0" smtClean="0"/>
              <a:t>Effects of diet quality on the biochemical </a:t>
            </a:r>
            <a:r>
              <a:rPr lang="en-US" sz="1300" b="1" dirty="0"/>
              <a:t>components </a:t>
            </a:r>
            <a:r>
              <a:rPr lang="en-US" sz="1300" b="1" dirty="0" smtClean="0"/>
              <a:t>in the muscle </a:t>
            </a:r>
            <a:r>
              <a:rPr lang="en-US" sz="1300" b="1" dirty="0"/>
              <a:t>tissue of the </a:t>
            </a:r>
            <a:r>
              <a:rPr lang="en-US" sz="1300" b="1" dirty="0" smtClean="0"/>
              <a:t>fish of interest to human nutrition</a:t>
            </a:r>
            <a:endParaRPr lang="el-GR" sz="1300" b="1" dirty="0" smtClean="0"/>
          </a:p>
          <a:p>
            <a:pPr marL="285750" indent="-285750" algn="just">
              <a:buFont typeface="Arial" panose="020B0604020202020204" pitchFamily="34" charset="0"/>
              <a:buChar char="•"/>
            </a:pPr>
            <a:r>
              <a:rPr lang="en-US" sz="1300" b="1" dirty="0" smtClean="0"/>
              <a:t>Models </a:t>
            </a:r>
            <a:r>
              <a:rPr lang="en-US" sz="1300" b="1" dirty="0"/>
              <a:t>to predict possible effects of climate change in the energy flow between the primary producers and higher trophic levels</a:t>
            </a:r>
            <a:r>
              <a:rPr lang="en-US" sz="1300" b="1" dirty="0" smtClean="0"/>
              <a:t>.</a:t>
            </a:r>
          </a:p>
        </p:txBody>
      </p:sp>
      <p:sp>
        <p:nvSpPr>
          <p:cNvPr id="41" name="TextBox 40"/>
          <p:cNvSpPr txBox="1"/>
          <p:nvPr/>
        </p:nvSpPr>
        <p:spPr>
          <a:xfrm>
            <a:off x="5921751" y="6417730"/>
            <a:ext cx="6236383" cy="307777"/>
          </a:xfrm>
          <a:prstGeom prst="rect">
            <a:avLst/>
          </a:prstGeom>
          <a:noFill/>
        </p:spPr>
        <p:txBody>
          <a:bodyPr wrap="square" rtlCol="0">
            <a:spAutoFit/>
          </a:bodyPr>
          <a:lstStyle/>
          <a:p>
            <a:r>
              <a:rPr lang="en-US" sz="1400" b="1" dirty="0" smtClean="0"/>
              <a:t>09-12-2020 				EURYNOME: Dr. </a:t>
            </a:r>
            <a:r>
              <a:rPr lang="en-US" sz="1400" b="1" dirty="0" err="1" smtClean="0"/>
              <a:t>Grigorios</a:t>
            </a:r>
            <a:r>
              <a:rPr lang="en-US" sz="1400" b="1" dirty="0" smtClean="0"/>
              <a:t> Krey</a:t>
            </a:r>
            <a:endParaRPr lang="el-GR" sz="1400" b="1" dirty="0"/>
          </a:p>
        </p:txBody>
      </p:sp>
    </p:spTree>
    <p:extLst>
      <p:ext uri="{BB962C8B-B14F-4D97-AF65-F5344CB8AC3E}">
        <p14:creationId xmlns:p14="http://schemas.microsoft.com/office/powerpoint/2010/main" val="226608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11 - Ομάδα"/>
          <p:cNvGrpSpPr/>
          <p:nvPr/>
        </p:nvGrpSpPr>
        <p:grpSpPr>
          <a:xfrm>
            <a:off x="42302" y="6079069"/>
            <a:ext cx="12111699" cy="714378"/>
            <a:chOff x="-32" y="-22"/>
            <a:chExt cx="9144032" cy="714378"/>
          </a:xfrm>
        </p:grpSpPr>
        <p:grpSp>
          <p:nvGrpSpPr>
            <p:cNvPr id="28" name="19 - Ομάδα"/>
            <p:cNvGrpSpPr/>
            <p:nvPr/>
          </p:nvGrpSpPr>
          <p:grpSpPr>
            <a:xfrm>
              <a:off x="-32" y="-22"/>
              <a:ext cx="3714777" cy="714372"/>
              <a:chOff x="-32" y="6213437"/>
              <a:chExt cx="3457406" cy="644587"/>
            </a:xfrm>
          </p:grpSpPr>
          <p:pic>
            <p:nvPicPr>
              <p:cNvPr id="32" name="Picture 3" descr="ELGO_2016b"/>
              <p:cNvPicPr>
                <a:picLocks noChangeAspect="1" noChangeArrowheads="1"/>
              </p:cNvPicPr>
              <p:nvPr/>
            </p:nvPicPr>
            <p:blipFill>
              <a:blip r:embed="rId2" cstate="print"/>
              <a:srcRect/>
              <a:stretch>
                <a:fillRect/>
              </a:stretch>
            </p:blipFill>
            <p:spPr bwMode="auto">
              <a:xfrm>
                <a:off x="-32" y="6213452"/>
                <a:ext cx="662476" cy="644572"/>
              </a:xfrm>
              <a:prstGeom prst="rect">
                <a:avLst/>
              </a:prstGeom>
              <a:noFill/>
              <a:ln w="9525">
                <a:noFill/>
                <a:miter lim="800000"/>
                <a:headEnd/>
                <a:tailEnd/>
              </a:ln>
            </p:spPr>
          </p:pic>
          <p:grpSp>
            <p:nvGrpSpPr>
              <p:cNvPr id="33" name="19 - Ομάδα"/>
              <p:cNvGrpSpPr>
                <a:grpSpLocks noChangeAspect="1"/>
              </p:cNvGrpSpPr>
              <p:nvPr/>
            </p:nvGrpSpPr>
            <p:grpSpPr>
              <a:xfrm>
                <a:off x="714349" y="6213437"/>
                <a:ext cx="2743025" cy="546165"/>
                <a:chOff x="857223" y="6461972"/>
                <a:chExt cx="3214711" cy="640084"/>
              </a:xfrm>
              <a:solidFill>
                <a:schemeClr val="bg1"/>
              </a:solidFill>
            </p:grpSpPr>
            <p:sp>
              <p:nvSpPr>
                <p:cNvPr id="34" name="16 - TextBox"/>
                <p:cNvSpPr txBox="1"/>
                <p:nvPr/>
              </p:nvSpPr>
              <p:spPr>
                <a:xfrm>
                  <a:off x="857224" y="6461972"/>
                  <a:ext cx="3214710" cy="640084"/>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37" name="17 - Ευθεία γραμμή σύνδεσης"/>
                <p:cNvCxnSpPr>
                  <a:stCxn id="34" idx="1"/>
                  <a:endCxn id="34" idx="3"/>
                </p:cNvCxnSpPr>
                <p:nvPr/>
              </p:nvCxnSpPr>
              <p:spPr>
                <a:xfrm rot="10800000" flipH="1">
                  <a:off x="857223" y="6782012"/>
                  <a:ext cx="3214710" cy="1679"/>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29"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 name="Ομάδα 8"/>
          <p:cNvGrpSpPr/>
          <p:nvPr/>
        </p:nvGrpSpPr>
        <p:grpSpPr>
          <a:xfrm>
            <a:off x="4755322" y="648344"/>
            <a:ext cx="7025371" cy="4447765"/>
            <a:chOff x="4365853" y="648344"/>
            <a:chExt cx="7025371" cy="4447765"/>
          </a:xfrm>
        </p:grpSpPr>
        <p:grpSp>
          <p:nvGrpSpPr>
            <p:cNvPr id="7" name="Ομάδα 6"/>
            <p:cNvGrpSpPr/>
            <p:nvPr/>
          </p:nvGrpSpPr>
          <p:grpSpPr>
            <a:xfrm>
              <a:off x="4365853" y="648344"/>
              <a:ext cx="7025371" cy="4447765"/>
              <a:chOff x="4298117" y="648344"/>
              <a:chExt cx="7025371" cy="4447765"/>
            </a:xfrm>
          </p:grpSpPr>
          <p:grpSp>
            <p:nvGrpSpPr>
              <p:cNvPr id="3" name="Ομάδα 2"/>
              <p:cNvGrpSpPr/>
              <p:nvPr/>
            </p:nvGrpSpPr>
            <p:grpSpPr>
              <a:xfrm>
                <a:off x="4298117" y="648344"/>
                <a:ext cx="7025371" cy="4447765"/>
                <a:chOff x="4298117" y="648344"/>
                <a:chExt cx="7025371" cy="4447765"/>
              </a:xfrm>
            </p:grpSpPr>
            <p:grpSp>
              <p:nvGrpSpPr>
                <p:cNvPr id="19" name="Ομάδα 18"/>
                <p:cNvGrpSpPr/>
                <p:nvPr/>
              </p:nvGrpSpPr>
              <p:grpSpPr>
                <a:xfrm>
                  <a:off x="4298117" y="648344"/>
                  <a:ext cx="7025371" cy="4447765"/>
                  <a:chOff x="2774108" y="1224088"/>
                  <a:chExt cx="7025371" cy="4447765"/>
                </a:xfrm>
              </p:grpSpPr>
              <p:sp>
                <p:nvSpPr>
                  <p:cNvPr id="10" name="TextBox 9"/>
                  <p:cNvSpPr txBox="1"/>
                  <p:nvPr/>
                </p:nvSpPr>
                <p:spPr>
                  <a:xfrm>
                    <a:off x="6172835" y="4430209"/>
                    <a:ext cx="1947969" cy="830997"/>
                  </a:xfrm>
                  <a:prstGeom prst="rect">
                    <a:avLst/>
                  </a:prstGeom>
                  <a:noFill/>
                </p:spPr>
                <p:txBody>
                  <a:bodyPr wrap="none" rtlCol="0">
                    <a:spAutoFit/>
                  </a:bodyPr>
                  <a:lstStyle/>
                  <a:p>
                    <a:pPr algn="ctr"/>
                    <a:r>
                      <a:rPr lang="en-US" sz="1600" b="1" dirty="0" smtClean="0">
                        <a:solidFill>
                          <a:srgbClr val="0070C0"/>
                        </a:solidFill>
                      </a:rPr>
                      <a:t>Valorizing the fish:</a:t>
                    </a:r>
                  </a:p>
                  <a:p>
                    <a:pPr algn="ctr"/>
                    <a:r>
                      <a:rPr lang="en-US" sz="1600" b="1" dirty="0" smtClean="0">
                        <a:solidFill>
                          <a:srgbClr val="0070C0"/>
                        </a:solidFill>
                      </a:rPr>
                      <a:t>Benefits in human </a:t>
                    </a:r>
                  </a:p>
                  <a:p>
                    <a:pPr algn="ctr"/>
                    <a:r>
                      <a:rPr lang="en-US" sz="1600" b="1" dirty="0" smtClean="0">
                        <a:solidFill>
                          <a:srgbClr val="0070C0"/>
                        </a:solidFill>
                      </a:rPr>
                      <a:t>nutrition and health </a:t>
                    </a:r>
                    <a:endParaRPr lang="el-GR" sz="1600" b="1" dirty="0">
                      <a:solidFill>
                        <a:srgbClr val="0070C0"/>
                      </a:solidFill>
                    </a:endParaRPr>
                  </a:p>
                </p:txBody>
              </p:sp>
              <p:grpSp>
                <p:nvGrpSpPr>
                  <p:cNvPr id="63" name="Ομάδα 62"/>
                  <p:cNvGrpSpPr>
                    <a:grpSpLocks noChangeAspect="1"/>
                  </p:cNvGrpSpPr>
                  <p:nvPr/>
                </p:nvGrpSpPr>
                <p:grpSpPr>
                  <a:xfrm>
                    <a:off x="2774108" y="1224088"/>
                    <a:ext cx="7025371" cy="3924219"/>
                    <a:chOff x="2993794" y="1216585"/>
                    <a:chExt cx="7848259" cy="4383869"/>
                  </a:xfrm>
                </p:grpSpPr>
                <p:grpSp>
                  <p:nvGrpSpPr>
                    <p:cNvPr id="64" name="Ομάδα 63"/>
                    <p:cNvGrpSpPr/>
                    <p:nvPr/>
                  </p:nvGrpSpPr>
                  <p:grpSpPr>
                    <a:xfrm>
                      <a:off x="2993794" y="1219398"/>
                      <a:ext cx="6261924" cy="4381056"/>
                      <a:chOff x="2991093" y="1219761"/>
                      <a:chExt cx="6192838" cy="4325183"/>
                    </a:xfrm>
                  </p:grpSpPr>
                  <p:grpSp>
                    <p:nvGrpSpPr>
                      <p:cNvPr id="75" name="35 - Ομάδα"/>
                      <p:cNvGrpSpPr/>
                      <p:nvPr/>
                    </p:nvGrpSpPr>
                    <p:grpSpPr>
                      <a:xfrm>
                        <a:off x="2991093" y="1219761"/>
                        <a:ext cx="6192838" cy="3638598"/>
                        <a:chOff x="1718977" y="871554"/>
                        <a:chExt cx="6192838" cy="3638598"/>
                      </a:xfrm>
                    </p:grpSpPr>
                    <p:grpSp>
                      <p:nvGrpSpPr>
                        <p:cNvPr id="77" name="15 - Ομάδα"/>
                        <p:cNvGrpSpPr/>
                        <p:nvPr/>
                      </p:nvGrpSpPr>
                      <p:grpSpPr>
                        <a:xfrm>
                          <a:off x="3086101" y="871554"/>
                          <a:ext cx="3588688" cy="3557578"/>
                          <a:chOff x="3086101" y="317942"/>
                          <a:chExt cx="3588688" cy="3557578"/>
                        </a:xfrm>
                      </p:grpSpPr>
                      <p:pic>
                        <p:nvPicPr>
                          <p:cNvPr id="82" name="Picture 6" descr="sketch of phytoplankton"/>
                          <p:cNvPicPr>
                            <a:picLocks noChangeAspect="1" noChangeArrowheads="1"/>
                          </p:cNvPicPr>
                          <p:nvPr/>
                        </p:nvPicPr>
                        <p:blipFill>
                          <a:blip r:embed="rId3"/>
                          <a:srcRect/>
                          <a:stretch>
                            <a:fillRect/>
                          </a:stretch>
                        </p:blipFill>
                        <p:spPr bwMode="auto">
                          <a:xfrm>
                            <a:off x="5031694" y="317942"/>
                            <a:ext cx="1399090" cy="1080000"/>
                          </a:xfrm>
                          <a:prstGeom prst="rect">
                            <a:avLst/>
                          </a:prstGeom>
                          <a:noFill/>
                        </p:spPr>
                      </p:pic>
                      <p:pic>
                        <p:nvPicPr>
                          <p:cNvPr id="83" name="Picture 8" descr="sketch of zooplankton"/>
                          <p:cNvPicPr>
                            <a:picLocks noChangeAspect="1" noChangeArrowheads="1"/>
                          </p:cNvPicPr>
                          <p:nvPr/>
                        </p:nvPicPr>
                        <p:blipFill>
                          <a:blip r:embed="rId4"/>
                          <a:srcRect/>
                          <a:stretch>
                            <a:fillRect/>
                          </a:stretch>
                        </p:blipFill>
                        <p:spPr bwMode="auto">
                          <a:xfrm>
                            <a:off x="3086101" y="825039"/>
                            <a:ext cx="1628775" cy="1257300"/>
                          </a:xfrm>
                          <a:prstGeom prst="rect">
                            <a:avLst/>
                          </a:prstGeom>
                          <a:noFill/>
                        </p:spPr>
                      </p:pic>
                      <p:pic>
                        <p:nvPicPr>
                          <p:cNvPr id="84" name="Picture 11" descr="C:\Users\Κρέη\Pictures\anchovy.jpg"/>
                          <p:cNvPicPr>
                            <a:picLocks noChangeAspect="1" noChangeArrowheads="1"/>
                          </p:cNvPicPr>
                          <p:nvPr/>
                        </p:nvPicPr>
                        <p:blipFill>
                          <a:blip r:embed="rId5"/>
                          <a:srcRect/>
                          <a:stretch>
                            <a:fillRect/>
                          </a:stretch>
                        </p:blipFill>
                        <p:spPr bwMode="auto">
                          <a:xfrm>
                            <a:off x="4220765" y="1876040"/>
                            <a:ext cx="2454024" cy="1667561"/>
                          </a:xfrm>
                          <a:prstGeom prst="rect">
                            <a:avLst/>
                          </a:prstGeom>
                          <a:noFill/>
                        </p:spPr>
                      </p:pic>
                      <p:sp>
                        <p:nvSpPr>
                          <p:cNvPr id="87" name="14 - Λυγισμένο βέλος"/>
                          <p:cNvSpPr>
                            <a:spLocks noChangeAspect="1"/>
                          </p:cNvSpPr>
                          <p:nvPr/>
                        </p:nvSpPr>
                        <p:spPr>
                          <a:xfrm rot="10800000">
                            <a:off x="5360458" y="3175016"/>
                            <a:ext cx="656252" cy="700504"/>
                          </a:xfrm>
                          <a:prstGeom prst="bentArrow">
                            <a:avLst/>
                          </a:prstGeom>
                          <a:solidFill>
                            <a:schemeClr val="tx1">
                              <a:lumMod val="50000"/>
                              <a:lumOff val="50000"/>
                            </a:schemeClr>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endParaRPr>
                          </a:p>
                        </p:txBody>
                      </p:sp>
                    </p:grpSp>
                    <p:sp>
                      <p:nvSpPr>
                        <p:cNvPr id="78" name="29 - TextBox"/>
                        <p:cNvSpPr txBox="1"/>
                        <p:nvPr/>
                      </p:nvSpPr>
                      <p:spPr>
                        <a:xfrm>
                          <a:off x="6324282" y="1208596"/>
                          <a:ext cx="1587533" cy="373386"/>
                        </a:xfrm>
                        <a:prstGeom prst="rect">
                          <a:avLst/>
                        </a:prstGeom>
                        <a:noFill/>
                      </p:spPr>
                      <p:txBody>
                        <a:bodyPr wrap="none" rtlCol="0">
                          <a:spAutoFit/>
                        </a:bodyPr>
                        <a:lstStyle/>
                        <a:p>
                          <a:r>
                            <a:rPr lang="en-US" sz="1600" b="1" dirty="0" smtClean="0">
                              <a:solidFill>
                                <a:srgbClr val="00B050"/>
                              </a:solidFill>
                            </a:rPr>
                            <a:t>Phytoplankton</a:t>
                          </a:r>
                          <a:endParaRPr lang="el-GR" sz="1600" b="1" dirty="0">
                            <a:solidFill>
                              <a:srgbClr val="00B050"/>
                            </a:solidFill>
                          </a:endParaRPr>
                        </a:p>
                      </p:txBody>
                    </p:sp>
                    <p:sp>
                      <p:nvSpPr>
                        <p:cNvPr id="79" name="30 - TextBox"/>
                        <p:cNvSpPr txBox="1"/>
                        <p:nvPr/>
                      </p:nvSpPr>
                      <p:spPr>
                        <a:xfrm>
                          <a:off x="1718977" y="1878389"/>
                          <a:ext cx="1391445" cy="373386"/>
                        </a:xfrm>
                        <a:prstGeom prst="rect">
                          <a:avLst/>
                        </a:prstGeom>
                        <a:noFill/>
                      </p:spPr>
                      <p:txBody>
                        <a:bodyPr wrap="none" rtlCol="0">
                          <a:spAutoFit/>
                        </a:bodyPr>
                        <a:lstStyle/>
                        <a:p>
                          <a:pPr algn="ctr"/>
                          <a:r>
                            <a:rPr lang="en-US" sz="1600" b="1" dirty="0" smtClean="0">
                              <a:solidFill>
                                <a:schemeClr val="accent2">
                                  <a:lumMod val="75000"/>
                                </a:schemeClr>
                              </a:solidFill>
                            </a:rPr>
                            <a:t>Zooplankton</a:t>
                          </a:r>
                          <a:endParaRPr lang="en-US" sz="1600" b="1" dirty="0">
                            <a:solidFill>
                              <a:schemeClr val="accent2">
                                <a:lumMod val="75000"/>
                              </a:schemeClr>
                            </a:solidFill>
                          </a:endParaRPr>
                        </a:p>
                      </p:txBody>
                    </p:sp>
                    <p:sp>
                      <p:nvSpPr>
                        <p:cNvPr id="81" name="34 - Αριστερό βέλος"/>
                        <p:cNvSpPr>
                          <a:spLocks noChangeAspect="1"/>
                        </p:cNvSpPr>
                        <p:nvPr/>
                      </p:nvSpPr>
                      <p:spPr>
                        <a:xfrm rot="21139768">
                          <a:off x="4614626" y="4122446"/>
                          <a:ext cx="782727" cy="387706"/>
                        </a:xfrm>
                        <a:prstGeom prst="leftArrow">
                          <a:avLst/>
                        </a:prstGeom>
                        <a:solidFill>
                          <a:schemeClr val="tx1"/>
                        </a:solidFill>
                        <a:ln>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76" name="Εικόνα 75"/>
                      <p:cNvPicPr>
                        <a:picLocks noChangeAspect="1"/>
                      </p:cNvPicPr>
                      <p:nvPr/>
                    </p:nvPicPr>
                    <p:blipFill>
                      <a:blip r:embed="rId6"/>
                      <a:stretch>
                        <a:fillRect/>
                      </a:stretch>
                    </p:blipFill>
                    <p:spPr>
                      <a:xfrm>
                        <a:off x="4636953" y="4075902"/>
                        <a:ext cx="1172174" cy="1469042"/>
                      </a:xfrm>
                      <a:prstGeom prst="rect">
                        <a:avLst/>
                      </a:prstGeom>
                      <a:scene3d>
                        <a:camera prst="orthographicFront">
                          <a:rot lat="21573886" lon="10799999" rev="21598863"/>
                        </a:camera>
                        <a:lightRig rig="threePt" dir="t"/>
                      </a:scene3d>
                    </p:spPr>
                  </p:pic>
                </p:grpSp>
                <p:sp>
                  <p:nvSpPr>
                    <p:cNvPr id="66" name="Βέλος προς τα κάτω 65"/>
                    <p:cNvSpPr/>
                    <p:nvPr/>
                  </p:nvSpPr>
                  <p:spPr>
                    <a:xfrm>
                      <a:off x="9789677" y="1726079"/>
                      <a:ext cx="273957" cy="386035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7" name="TextBox 66"/>
                    <p:cNvSpPr txBox="1"/>
                    <p:nvPr/>
                  </p:nvSpPr>
                  <p:spPr>
                    <a:xfrm rot="5400000">
                      <a:off x="9828030" y="3124802"/>
                      <a:ext cx="1187777" cy="840269"/>
                    </a:xfrm>
                    <a:prstGeom prst="rect">
                      <a:avLst/>
                    </a:prstGeom>
                    <a:noFill/>
                  </p:spPr>
                  <p:txBody>
                    <a:bodyPr wrap="square" rtlCol="0">
                      <a:spAutoFit/>
                    </a:bodyPr>
                    <a:lstStyle/>
                    <a:p>
                      <a:pPr algn="ctr"/>
                      <a:r>
                        <a:rPr lang="en-US" sz="1400" b="1" dirty="0" smtClean="0">
                          <a:solidFill>
                            <a:srgbClr val="FFC000"/>
                          </a:solidFill>
                          <a:effectLst>
                            <a:outerShdw blurRad="38100" dist="38100" dir="2700000" algn="tl">
                              <a:srgbClr val="000000">
                                <a:alpha val="43137"/>
                              </a:srgbClr>
                            </a:outerShdw>
                          </a:effectLst>
                        </a:rPr>
                        <a:t>Energy</a:t>
                      </a:r>
                      <a:endParaRPr lang="el-GR" sz="1400" b="1" dirty="0" smtClean="0">
                        <a:solidFill>
                          <a:srgbClr val="FFC000"/>
                        </a:solidFill>
                        <a:effectLst>
                          <a:outerShdw blurRad="38100" dist="38100" dir="2700000" algn="tl">
                            <a:srgbClr val="000000">
                              <a:alpha val="43137"/>
                            </a:srgbClr>
                          </a:outerShdw>
                        </a:effectLst>
                      </a:endParaRPr>
                    </a:p>
                    <a:p>
                      <a:pPr algn="ctr"/>
                      <a:r>
                        <a:rPr lang="el-GR" sz="1400" b="1" dirty="0" smtClean="0">
                          <a:solidFill>
                            <a:srgbClr val="FFC000"/>
                          </a:solidFill>
                          <a:effectLst>
                            <a:outerShdw blurRad="38100" dist="38100" dir="2700000" algn="tl">
                              <a:srgbClr val="000000">
                                <a:alpha val="43137"/>
                              </a:srgbClr>
                            </a:outerShdw>
                          </a:effectLst>
                        </a:rPr>
                        <a:t>+</a:t>
                      </a:r>
                    </a:p>
                    <a:p>
                      <a:pPr algn="ctr"/>
                      <a:r>
                        <a:rPr lang="en-US" sz="1400" b="1" dirty="0" smtClean="0">
                          <a:solidFill>
                            <a:srgbClr val="FFC000"/>
                          </a:solidFill>
                          <a:effectLst>
                            <a:outerShdw blurRad="38100" dist="38100" dir="2700000" algn="tl">
                              <a:srgbClr val="000000">
                                <a:alpha val="43137"/>
                              </a:srgbClr>
                            </a:outerShdw>
                          </a:effectLst>
                        </a:rPr>
                        <a:t>EPA</a:t>
                      </a:r>
                      <a:r>
                        <a:rPr lang="el-GR" sz="1400" b="1" dirty="0" smtClean="0">
                          <a:solidFill>
                            <a:srgbClr val="FFC000"/>
                          </a:solidFill>
                          <a:effectLst>
                            <a:outerShdw blurRad="38100" dist="38100" dir="2700000" algn="tl">
                              <a:srgbClr val="000000">
                                <a:alpha val="43137"/>
                              </a:srgbClr>
                            </a:outerShdw>
                          </a:effectLst>
                        </a:rPr>
                        <a:t> &amp;</a:t>
                      </a:r>
                      <a:r>
                        <a:rPr lang="en-US" sz="1400" b="1" dirty="0" smtClean="0">
                          <a:solidFill>
                            <a:srgbClr val="FFC000"/>
                          </a:solidFill>
                          <a:effectLst>
                            <a:outerShdw blurRad="38100" dist="38100" dir="2700000" algn="tl">
                              <a:srgbClr val="000000">
                                <a:alpha val="43137"/>
                              </a:srgbClr>
                            </a:outerShdw>
                          </a:effectLst>
                        </a:rPr>
                        <a:t> DHA</a:t>
                      </a:r>
                      <a:r>
                        <a:rPr lang="el-GR" sz="1400" b="1" dirty="0" smtClean="0">
                          <a:solidFill>
                            <a:srgbClr val="FFC000"/>
                          </a:solidFill>
                          <a:effectLst>
                            <a:outerShdw blurRad="38100" dist="38100" dir="2700000" algn="tl">
                              <a:srgbClr val="000000">
                                <a:alpha val="43137"/>
                              </a:srgbClr>
                            </a:outerShdw>
                          </a:effectLst>
                        </a:rPr>
                        <a:t> </a:t>
                      </a:r>
                      <a:endParaRPr lang="el-GR" sz="1400" b="1" dirty="0">
                        <a:solidFill>
                          <a:srgbClr val="FFC000"/>
                        </a:solidFill>
                        <a:effectLst>
                          <a:outerShdw blurRad="38100" dist="38100" dir="2700000" algn="tl">
                            <a:srgbClr val="000000">
                              <a:alpha val="43137"/>
                            </a:srgbClr>
                          </a:outerShdw>
                        </a:effectLst>
                      </a:endParaRPr>
                    </a:p>
                  </p:txBody>
                </p:sp>
                <p:sp>
                  <p:nvSpPr>
                    <p:cNvPr id="72" name="Έλλειψη 71"/>
                    <p:cNvSpPr>
                      <a:spLocks noChangeAspect="1"/>
                    </p:cNvSpPr>
                    <p:nvPr/>
                  </p:nvSpPr>
                  <p:spPr>
                    <a:xfrm>
                      <a:off x="6488223" y="1216585"/>
                      <a:ext cx="1142754" cy="10939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Έλλειψη 72"/>
                    <p:cNvSpPr/>
                    <p:nvPr/>
                  </p:nvSpPr>
                  <p:spPr>
                    <a:xfrm>
                      <a:off x="4407786" y="1804735"/>
                      <a:ext cx="1486181" cy="123559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4" name="Ορθογώνιο 73"/>
                    <p:cNvSpPr/>
                    <p:nvPr/>
                  </p:nvSpPr>
                  <p:spPr>
                    <a:xfrm>
                      <a:off x="5648202" y="2296584"/>
                      <a:ext cx="155996" cy="210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 name="Έλλειψη 17"/>
                  <p:cNvSpPr/>
                  <p:nvPr/>
                </p:nvSpPr>
                <p:spPr>
                  <a:xfrm>
                    <a:off x="3572933" y="2681816"/>
                    <a:ext cx="5139255" cy="29900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Ορθογώνιο 1"/>
                <p:cNvSpPr/>
                <p:nvPr/>
              </p:nvSpPr>
              <p:spPr>
                <a:xfrm>
                  <a:off x="6689581" y="1045148"/>
                  <a:ext cx="276639" cy="25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Δεξιό βέλος 5"/>
              <p:cNvSpPr/>
              <p:nvPr/>
            </p:nvSpPr>
            <p:spPr>
              <a:xfrm rot="9534899">
                <a:off x="6836583" y="1296070"/>
                <a:ext cx="576000" cy="2055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Βέλος προς τα κάτω 7"/>
            <p:cNvSpPr/>
            <p:nvPr/>
          </p:nvSpPr>
          <p:spPr>
            <a:xfrm rot="19771081">
              <a:off x="6696855" y="2177670"/>
              <a:ext cx="252000" cy="57273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2" name="TextBox 41"/>
          <p:cNvSpPr txBox="1"/>
          <p:nvPr/>
        </p:nvSpPr>
        <p:spPr>
          <a:xfrm>
            <a:off x="246792" y="702742"/>
            <a:ext cx="4092188" cy="5555367"/>
          </a:xfrm>
          <a:prstGeom prst="rect">
            <a:avLst/>
          </a:prstGeom>
          <a:noFill/>
        </p:spPr>
        <p:txBody>
          <a:bodyPr wrap="square" rtlCol="0">
            <a:spAutoFit/>
          </a:bodyPr>
          <a:lstStyle/>
          <a:p>
            <a:pPr algn="just"/>
            <a:r>
              <a:rPr lang="en-US" sz="1400" b="1" dirty="0" smtClean="0"/>
              <a:t>Relate environmental conditions to plankton biodiversity and to the qualitative characteristics, of interest to human nutrition, in the tissues of the fish</a:t>
            </a:r>
            <a:r>
              <a:rPr lang="el-GR" sz="1400" b="1" dirty="0" smtClean="0"/>
              <a:t>.</a:t>
            </a:r>
          </a:p>
          <a:p>
            <a:pPr algn="just"/>
            <a:r>
              <a:rPr lang="en-US" sz="1400" b="1" dirty="0" smtClean="0"/>
              <a:t> </a:t>
            </a:r>
            <a:endParaRPr lang="en-US" sz="1300" b="1" dirty="0" smtClean="0"/>
          </a:p>
          <a:p>
            <a:pPr marL="285750" indent="-285750" algn="just">
              <a:buFont typeface="Arial" panose="020B0604020202020204" pitchFamily="34" charset="0"/>
              <a:buChar char="•"/>
            </a:pPr>
            <a:r>
              <a:rPr lang="en-US" sz="1300" b="1" dirty="0" smtClean="0"/>
              <a:t>Increase </a:t>
            </a:r>
            <a:r>
              <a:rPr lang="en-US" sz="1300" b="1" dirty="0"/>
              <a:t>the </a:t>
            </a:r>
            <a:r>
              <a:rPr lang="en-US" sz="1300" b="1" dirty="0" smtClean="0"/>
              <a:t>valorization </a:t>
            </a:r>
            <a:r>
              <a:rPr lang="en-US" sz="1300" b="1" dirty="0"/>
              <a:t>of these two important fisheries resources by promoting their nutritional value and underscoring probable regional/climate-related qualitative characteristics through the combined effort of the relevant regional pelagic fisheries associations, fish mongers, and regional/local authorities.</a:t>
            </a:r>
          </a:p>
          <a:p>
            <a:pPr marL="285750" indent="-285750" algn="just">
              <a:buFont typeface="Arial" panose="020B0604020202020204" pitchFamily="34" charset="0"/>
              <a:buChar char="•"/>
            </a:pPr>
            <a:r>
              <a:rPr lang="en-US" sz="1300" b="1" dirty="0" smtClean="0"/>
              <a:t>Provide </a:t>
            </a:r>
            <a:r>
              <a:rPr lang="en-US" sz="1300" b="1" dirty="0"/>
              <a:t>the processing industry with valuable information regarding the regional/seasonal qualitative aspects of the raw material for its optimal suitability in different processing methods (marinated, salted, frozen) in order to preserve and offer the maximum of its nutritional value.</a:t>
            </a:r>
          </a:p>
          <a:p>
            <a:pPr marL="285750" indent="-285750" algn="just">
              <a:buFont typeface="Arial" panose="020B0604020202020204" pitchFamily="34" charset="0"/>
              <a:buChar char="•"/>
            </a:pPr>
            <a:r>
              <a:rPr lang="en-US" sz="1300" b="1" dirty="0" smtClean="0"/>
              <a:t>Contribute </a:t>
            </a:r>
            <a:r>
              <a:rPr lang="en-US" sz="1300" b="1" dirty="0"/>
              <a:t>to the rational exploitation of the regional stocks by defining (regional) fishing periods during which the qualitative characteristics of the two species provide maximum nutritional value as fresh products and/or optimal conditions for the production of high quality processed ones.</a:t>
            </a:r>
          </a:p>
          <a:p>
            <a:pPr marL="285750" indent="-285750" algn="just">
              <a:buFont typeface="Arial" panose="020B0604020202020204" pitchFamily="34" charset="0"/>
              <a:buChar char="•"/>
            </a:pPr>
            <a:endParaRPr lang="en-US" sz="1200" b="1" dirty="0"/>
          </a:p>
          <a:p>
            <a:pPr algn="just"/>
            <a:r>
              <a:rPr lang="en-US" sz="1400" b="1" dirty="0" smtClean="0"/>
              <a:t>Involvement: </a:t>
            </a:r>
            <a:r>
              <a:rPr lang="en-US" sz="1300" b="1" dirty="0" smtClean="0"/>
              <a:t>Research centers, Fisheries sector, Industry, Regional/National Authorities/EU</a:t>
            </a:r>
          </a:p>
        </p:txBody>
      </p:sp>
      <p:sp>
        <p:nvSpPr>
          <p:cNvPr id="43" name="TextBox 42"/>
          <p:cNvSpPr txBox="1"/>
          <p:nvPr/>
        </p:nvSpPr>
        <p:spPr>
          <a:xfrm>
            <a:off x="3996272" y="296332"/>
            <a:ext cx="4173002" cy="400110"/>
          </a:xfrm>
          <a:prstGeom prst="rect">
            <a:avLst/>
          </a:prstGeom>
          <a:noFill/>
        </p:spPr>
        <p:txBody>
          <a:bodyPr wrap="none" rtlCol="0">
            <a:spAutoFit/>
          </a:bodyPr>
          <a:lstStyle/>
          <a:p>
            <a:r>
              <a:rPr lang="en-US" sz="2000" b="1" dirty="0" smtClean="0"/>
              <a:t>Workflow and expected </a:t>
            </a:r>
            <a:r>
              <a:rPr lang="en-US" sz="2000" b="1" smtClean="0"/>
              <a:t>outcomes (2)</a:t>
            </a:r>
            <a:endParaRPr lang="el-GR" sz="2000" b="1" dirty="0"/>
          </a:p>
        </p:txBody>
      </p:sp>
      <p:sp>
        <p:nvSpPr>
          <p:cNvPr id="38" name="TextBox 37"/>
          <p:cNvSpPr txBox="1"/>
          <p:nvPr/>
        </p:nvSpPr>
        <p:spPr>
          <a:xfrm>
            <a:off x="5921751" y="6417730"/>
            <a:ext cx="6236383" cy="307777"/>
          </a:xfrm>
          <a:prstGeom prst="rect">
            <a:avLst/>
          </a:prstGeom>
          <a:noFill/>
        </p:spPr>
        <p:txBody>
          <a:bodyPr wrap="square" rtlCol="0">
            <a:spAutoFit/>
          </a:bodyPr>
          <a:lstStyle/>
          <a:p>
            <a:r>
              <a:rPr lang="en-US" sz="1400" b="1" dirty="0" smtClean="0"/>
              <a:t>09-12-2020 				EURYNOME: Dr. </a:t>
            </a:r>
            <a:r>
              <a:rPr lang="en-US" sz="1400" b="1" dirty="0" err="1" smtClean="0"/>
              <a:t>Grigorios</a:t>
            </a:r>
            <a:r>
              <a:rPr lang="en-US" sz="1400" b="1" dirty="0" smtClean="0"/>
              <a:t> Krey</a:t>
            </a:r>
            <a:endParaRPr lang="el-GR" sz="1400" b="1" dirty="0"/>
          </a:p>
        </p:txBody>
      </p:sp>
    </p:spTree>
    <p:extLst>
      <p:ext uri="{BB962C8B-B14F-4D97-AF65-F5344CB8AC3E}">
        <p14:creationId xmlns:p14="http://schemas.microsoft.com/office/powerpoint/2010/main" val="405043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Ομάδα 11"/>
          <p:cNvGrpSpPr/>
          <p:nvPr/>
        </p:nvGrpSpPr>
        <p:grpSpPr>
          <a:xfrm>
            <a:off x="42302" y="6079069"/>
            <a:ext cx="12115832" cy="714378"/>
            <a:chOff x="42302" y="6079069"/>
            <a:chExt cx="12115832" cy="714378"/>
          </a:xfrm>
        </p:grpSpPr>
        <p:grpSp>
          <p:nvGrpSpPr>
            <p:cNvPr id="4" name="11 - Ομάδα"/>
            <p:cNvGrpSpPr/>
            <p:nvPr/>
          </p:nvGrpSpPr>
          <p:grpSpPr>
            <a:xfrm>
              <a:off x="42302" y="6079069"/>
              <a:ext cx="12111699" cy="714378"/>
              <a:chOff x="-32" y="-22"/>
              <a:chExt cx="9144032" cy="714378"/>
            </a:xfrm>
          </p:grpSpPr>
          <p:grpSp>
            <p:nvGrpSpPr>
              <p:cNvPr id="5" name="19 - Ομάδα"/>
              <p:cNvGrpSpPr/>
              <p:nvPr/>
            </p:nvGrpSpPr>
            <p:grpSpPr>
              <a:xfrm>
                <a:off x="-32" y="-22"/>
                <a:ext cx="3714777" cy="714372"/>
                <a:chOff x="-32" y="6213437"/>
                <a:chExt cx="3457406" cy="644587"/>
              </a:xfrm>
            </p:grpSpPr>
            <p:pic>
              <p:nvPicPr>
                <p:cNvPr id="7" name="Picture 3" descr="ELGO_2016b"/>
                <p:cNvPicPr>
                  <a:picLocks noChangeAspect="1" noChangeArrowheads="1"/>
                </p:cNvPicPr>
                <p:nvPr/>
              </p:nvPicPr>
              <p:blipFill>
                <a:blip r:embed="rId2" cstate="print"/>
                <a:srcRect/>
                <a:stretch>
                  <a:fillRect/>
                </a:stretch>
              </p:blipFill>
              <p:spPr bwMode="auto">
                <a:xfrm>
                  <a:off x="-32" y="6213452"/>
                  <a:ext cx="662476" cy="644572"/>
                </a:xfrm>
                <a:prstGeom prst="rect">
                  <a:avLst/>
                </a:prstGeom>
                <a:noFill/>
                <a:ln w="9525">
                  <a:noFill/>
                  <a:miter lim="800000"/>
                  <a:headEnd/>
                  <a:tailEnd/>
                </a:ln>
              </p:spPr>
            </p:pic>
            <p:grpSp>
              <p:nvGrpSpPr>
                <p:cNvPr id="8" name="19 - Ομάδα"/>
                <p:cNvGrpSpPr>
                  <a:grpSpLocks noChangeAspect="1"/>
                </p:cNvGrpSpPr>
                <p:nvPr/>
              </p:nvGrpSpPr>
              <p:grpSpPr>
                <a:xfrm>
                  <a:off x="714349" y="6213437"/>
                  <a:ext cx="2743025" cy="546165"/>
                  <a:chOff x="857223" y="6461972"/>
                  <a:chExt cx="3214711" cy="640084"/>
                </a:xfrm>
                <a:solidFill>
                  <a:schemeClr val="bg1"/>
                </a:solidFill>
              </p:grpSpPr>
              <p:sp>
                <p:nvSpPr>
                  <p:cNvPr id="9" name="16 - TextBox"/>
                  <p:cNvSpPr txBox="1"/>
                  <p:nvPr/>
                </p:nvSpPr>
                <p:spPr>
                  <a:xfrm>
                    <a:off x="857224" y="6461972"/>
                    <a:ext cx="3214710" cy="640084"/>
                  </a:xfrm>
                  <a:prstGeom prst="rect">
                    <a:avLst/>
                  </a:prstGeom>
                  <a:grpFill/>
                </p:spPr>
                <p:txBody>
                  <a:bodyPr wrap="square" rtlCol="0">
                    <a:spAutoFit/>
                  </a:bodyPr>
                  <a:lstStyle/>
                  <a:p>
                    <a:pPr algn="ctr">
                      <a:lnSpc>
                        <a:spcPts val="2000"/>
                      </a:lnSpc>
                    </a:pPr>
                    <a:r>
                      <a:rPr lang="en-US" sz="1600" b="1" dirty="0" smtClean="0">
                        <a:solidFill>
                          <a:srgbClr val="00B050"/>
                        </a:solidFill>
                      </a:rPr>
                      <a:t>HELLENIC AGRICULTURAL ORGANIZATION</a:t>
                    </a:r>
                    <a:endParaRPr lang="el-GR" sz="1600" b="1" dirty="0" smtClean="0">
                      <a:solidFill>
                        <a:srgbClr val="00B050"/>
                      </a:solidFill>
                    </a:endParaRPr>
                  </a:p>
                  <a:p>
                    <a:pPr algn="ctr">
                      <a:lnSpc>
                        <a:spcPts val="2000"/>
                      </a:lnSpc>
                    </a:pPr>
                    <a:r>
                      <a:rPr lang="en-US" sz="1600" b="1" dirty="0" smtClean="0">
                        <a:solidFill>
                          <a:srgbClr val="0070C0"/>
                        </a:solidFill>
                      </a:rPr>
                      <a:t>FISHERIES RESEARCH INSTITUTE</a:t>
                    </a:r>
                    <a:endParaRPr lang="el-GR" sz="1600" b="1" dirty="0">
                      <a:solidFill>
                        <a:srgbClr val="0070C0"/>
                      </a:solidFill>
                    </a:endParaRPr>
                  </a:p>
                </p:txBody>
              </p:sp>
              <p:cxnSp>
                <p:nvCxnSpPr>
                  <p:cNvPr id="10" name="17 - Ευθεία γραμμή σύνδεσης"/>
                  <p:cNvCxnSpPr>
                    <a:stCxn id="9" idx="1"/>
                    <a:endCxn id="9" idx="3"/>
                  </p:cNvCxnSpPr>
                  <p:nvPr/>
                </p:nvCxnSpPr>
                <p:spPr>
                  <a:xfrm rot="10800000" flipH="1">
                    <a:off x="857223" y="6782012"/>
                    <a:ext cx="3214710" cy="1679"/>
                  </a:xfrm>
                  <a:prstGeom prst="line">
                    <a:avLst/>
                  </a:prstGeom>
                  <a:grpFill/>
                  <a:ln w="25400">
                    <a:solidFill>
                      <a:srgbClr val="00B050"/>
                    </a:solidFill>
                  </a:ln>
                </p:spPr>
                <p:style>
                  <a:lnRef idx="3">
                    <a:schemeClr val="accent3"/>
                  </a:lnRef>
                  <a:fillRef idx="0">
                    <a:schemeClr val="accent3"/>
                  </a:fillRef>
                  <a:effectRef idx="2">
                    <a:schemeClr val="accent3"/>
                  </a:effectRef>
                  <a:fontRef idx="minor">
                    <a:schemeClr val="tx1"/>
                  </a:fontRef>
                </p:style>
              </p:cxnSp>
            </p:grpSp>
          </p:grpSp>
          <p:cxnSp>
            <p:nvCxnSpPr>
              <p:cNvPr id="6" name="13 - Ευθεία γραμμή σύνδεσης"/>
              <p:cNvCxnSpPr/>
              <p:nvPr/>
            </p:nvCxnSpPr>
            <p:spPr>
              <a:xfrm flipV="1">
                <a:off x="0" y="642918"/>
                <a:ext cx="9144000" cy="7143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921751" y="6417730"/>
              <a:ext cx="6236383" cy="307777"/>
            </a:xfrm>
            <a:prstGeom prst="rect">
              <a:avLst/>
            </a:prstGeom>
            <a:noFill/>
          </p:spPr>
          <p:txBody>
            <a:bodyPr wrap="square" rtlCol="0">
              <a:spAutoFit/>
            </a:bodyPr>
            <a:lstStyle/>
            <a:p>
              <a:r>
                <a:rPr lang="en-US" sz="1400" b="1" dirty="0" smtClean="0"/>
                <a:t>09-12-2020 				EURYNOME: Dr. </a:t>
              </a:r>
              <a:r>
                <a:rPr lang="en-US" sz="1400" b="1" dirty="0" err="1" smtClean="0"/>
                <a:t>Grigorios</a:t>
              </a:r>
              <a:r>
                <a:rPr lang="en-US" sz="1400" b="1" dirty="0" smtClean="0"/>
                <a:t> Krey</a:t>
              </a:r>
              <a:endParaRPr lang="el-GR" sz="1400" b="1" dirty="0"/>
            </a:p>
          </p:txBody>
        </p:sp>
      </p:grpSp>
      <p:pic>
        <p:nvPicPr>
          <p:cNvPr id="14" name="Εικόνα 13"/>
          <p:cNvPicPr>
            <a:picLocks noChangeAspect="1"/>
          </p:cNvPicPr>
          <p:nvPr/>
        </p:nvPicPr>
        <p:blipFill>
          <a:blip r:embed="rId3"/>
          <a:stretch>
            <a:fillRect/>
          </a:stretch>
        </p:blipFill>
        <p:spPr>
          <a:xfrm>
            <a:off x="4225274" y="774072"/>
            <a:ext cx="3718980" cy="1512000"/>
          </a:xfrm>
          <a:prstGeom prst="rect">
            <a:avLst/>
          </a:prstGeom>
        </p:spPr>
      </p:pic>
      <p:sp>
        <p:nvSpPr>
          <p:cNvPr id="15" name="TextBox 14"/>
          <p:cNvSpPr txBox="1"/>
          <p:nvPr/>
        </p:nvSpPr>
        <p:spPr>
          <a:xfrm>
            <a:off x="4343397" y="16918"/>
            <a:ext cx="3548728" cy="707886"/>
          </a:xfrm>
          <a:prstGeom prst="rect">
            <a:avLst/>
          </a:prstGeom>
          <a:noFill/>
        </p:spPr>
        <p:txBody>
          <a:bodyPr wrap="none" rtlCol="0">
            <a:spAutoFit/>
          </a:bodyPr>
          <a:lstStyle/>
          <a:p>
            <a:pPr algn="ctr"/>
            <a:r>
              <a:rPr lang="en-US" sz="2000" b="1" dirty="0" smtClean="0"/>
              <a:t>The Fisheries Research Institute</a:t>
            </a:r>
          </a:p>
          <a:p>
            <a:pPr algn="ctr"/>
            <a:r>
              <a:rPr lang="en-US" sz="2000" b="1" dirty="0" err="1" smtClean="0"/>
              <a:t>Nea</a:t>
            </a:r>
            <a:r>
              <a:rPr lang="en-US" sz="2000" b="1" dirty="0" smtClean="0"/>
              <a:t> </a:t>
            </a:r>
            <a:r>
              <a:rPr lang="en-US" sz="2000" b="1" dirty="0" err="1" smtClean="0"/>
              <a:t>Peramos</a:t>
            </a:r>
            <a:r>
              <a:rPr lang="en-US" sz="2000" b="1" dirty="0" smtClean="0"/>
              <a:t>, </a:t>
            </a:r>
            <a:r>
              <a:rPr lang="en-US" sz="2000" b="1" dirty="0" err="1" smtClean="0"/>
              <a:t>Kavala</a:t>
            </a:r>
            <a:r>
              <a:rPr lang="en-US" sz="2000" b="1" dirty="0" smtClean="0"/>
              <a:t>, Greece</a:t>
            </a:r>
            <a:endParaRPr lang="el-GR" sz="2000" b="1" dirty="0"/>
          </a:p>
        </p:txBody>
      </p:sp>
      <p:sp>
        <p:nvSpPr>
          <p:cNvPr id="16" name="TextBox 15"/>
          <p:cNvSpPr txBox="1"/>
          <p:nvPr/>
        </p:nvSpPr>
        <p:spPr>
          <a:xfrm>
            <a:off x="2111174" y="2370670"/>
            <a:ext cx="8125030" cy="3631763"/>
          </a:xfrm>
          <a:prstGeom prst="rect">
            <a:avLst/>
          </a:prstGeom>
          <a:noFill/>
        </p:spPr>
        <p:txBody>
          <a:bodyPr wrap="square" rtlCol="0">
            <a:spAutoFit/>
          </a:bodyPr>
          <a:lstStyle/>
          <a:p>
            <a:r>
              <a:rPr lang="en-US" b="1" dirty="0" smtClean="0"/>
              <a:t>Personnel:</a:t>
            </a:r>
          </a:p>
          <a:p>
            <a:pPr marL="285750" indent="-285750">
              <a:buFont typeface="Arial" panose="020B0604020202020204" pitchFamily="34" charset="0"/>
              <a:buChar char="•"/>
            </a:pPr>
            <a:r>
              <a:rPr lang="en-US" sz="1600" dirty="0" smtClean="0"/>
              <a:t>Researchers: 11</a:t>
            </a:r>
          </a:p>
          <a:p>
            <a:pPr marL="285750" indent="-285750">
              <a:buFont typeface="Arial" panose="020B0604020202020204" pitchFamily="34" charset="0"/>
              <a:buChar char="•"/>
            </a:pPr>
            <a:r>
              <a:rPr lang="en-US" sz="1600" dirty="0" smtClean="0"/>
              <a:t>Technical and Administrative Personnel: 19</a:t>
            </a:r>
          </a:p>
          <a:p>
            <a:pPr marL="285750" indent="-285750">
              <a:buFont typeface="Arial" panose="020B0604020202020204" pitchFamily="34" charset="0"/>
              <a:buChar char="•"/>
            </a:pPr>
            <a:r>
              <a:rPr lang="en-US" sz="1600" dirty="0" smtClean="0"/>
              <a:t>Contracted scientific collaborators: 70</a:t>
            </a:r>
            <a:endParaRPr lang="en-US" sz="1600" dirty="0"/>
          </a:p>
          <a:p>
            <a:r>
              <a:rPr lang="en-US" b="1" dirty="0" smtClean="0"/>
              <a:t>Research:</a:t>
            </a:r>
          </a:p>
          <a:p>
            <a:pPr marL="285750" indent="-285750">
              <a:buFont typeface="Arial" panose="020B0604020202020204" pitchFamily="34" charset="0"/>
              <a:buChar char="•"/>
            </a:pPr>
            <a:r>
              <a:rPr lang="en-US" sz="1600" dirty="0" smtClean="0"/>
              <a:t>&gt;70  EU and Nationally- funded research projects since 1995 (currently 14 projects running)</a:t>
            </a:r>
          </a:p>
          <a:p>
            <a:pPr marL="285750" indent="-285750">
              <a:buFont typeface="Arial" panose="020B0604020202020204" pitchFamily="34" charset="0"/>
              <a:buChar char="•"/>
            </a:pPr>
            <a:r>
              <a:rPr lang="en-US" sz="1600" dirty="0" smtClean="0"/>
              <a:t>Total research funding: &gt;30 million €</a:t>
            </a:r>
          </a:p>
          <a:p>
            <a:pPr marL="285750" indent="-285750">
              <a:buFont typeface="Arial" panose="020B0604020202020204" pitchFamily="34" charset="0"/>
              <a:buChar char="•"/>
            </a:pPr>
            <a:r>
              <a:rPr lang="en-US" sz="1600" dirty="0" smtClean="0"/>
              <a:t>&gt;300 publications</a:t>
            </a:r>
          </a:p>
          <a:p>
            <a:pPr marL="0" lvl="1"/>
            <a:r>
              <a:rPr lang="en-US" b="1" dirty="0" smtClean="0"/>
              <a:t>Research Topics:</a:t>
            </a:r>
          </a:p>
          <a:p>
            <a:pPr marL="285750" lvl="1" indent="-285750">
              <a:buFont typeface="Arial" panose="020B0604020202020204" pitchFamily="34" charset="0"/>
              <a:buChar char="•"/>
            </a:pPr>
            <a:r>
              <a:rPr lang="en-US" sz="1600" b="1" i="1" dirty="0" smtClean="0"/>
              <a:t>Fisheries biology</a:t>
            </a:r>
            <a:r>
              <a:rPr lang="en-US" sz="1600" b="1" dirty="0" smtClean="0"/>
              <a:t>: </a:t>
            </a:r>
            <a:r>
              <a:rPr lang="en-US" sz="1600" dirty="0" smtClean="0"/>
              <a:t>marine &amp; freshwater, physiology, population genetics</a:t>
            </a:r>
          </a:p>
          <a:p>
            <a:pPr marL="285750" lvl="1" indent="-285750">
              <a:buFont typeface="Arial" panose="020B0604020202020204" pitchFamily="34" charset="0"/>
              <a:buChar char="•"/>
            </a:pPr>
            <a:r>
              <a:rPr lang="en-US" sz="1600" b="1" i="1" dirty="0" smtClean="0"/>
              <a:t>Aquatic environment</a:t>
            </a:r>
            <a:r>
              <a:rPr lang="en-US" sz="1600" b="1" dirty="0" smtClean="0"/>
              <a:t>: </a:t>
            </a:r>
            <a:r>
              <a:rPr lang="en-US" sz="1600" dirty="0" smtClean="0"/>
              <a:t>Marine</a:t>
            </a:r>
            <a:r>
              <a:rPr lang="en-US" sz="1600" dirty="0"/>
              <a:t>, coastal, </a:t>
            </a:r>
            <a:r>
              <a:rPr lang="en-US" sz="1600" dirty="0" smtClean="0"/>
              <a:t>freshwater, and </a:t>
            </a:r>
            <a:r>
              <a:rPr lang="en-US" sz="1600" dirty="0"/>
              <a:t>transitional </a:t>
            </a:r>
            <a:r>
              <a:rPr lang="en-US" sz="1600" dirty="0" smtClean="0"/>
              <a:t>waters</a:t>
            </a:r>
          </a:p>
          <a:p>
            <a:pPr marL="285750" lvl="1" indent="-285750">
              <a:buFont typeface="Arial" panose="020B0604020202020204" pitchFamily="34" charset="0"/>
              <a:buChar char="•"/>
            </a:pPr>
            <a:r>
              <a:rPr lang="en-US" sz="1600" b="1" i="1" dirty="0" smtClean="0"/>
              <a:t>Oceanography:</a:t>
            </a:r>
            <a:r>
              <a:rPr lang="en-US" sz="1600" dirty="0" smtClean="0"/>
              <a:t> Coastal and fisheries oceanography</a:t>
            </a:r>
            <a:endParaRPr lang="en-US" sz="1600" b="1" i="1" dirty="0" smtClean="0"/>
          </a:p>
          <a:p>
            <a:pPr marL="285750" lvl="1" indent="-285750">
              <a:buFont typeface="Arial" panose="020B0604020202020204" pitchFamily="34" charset="0"/>
              <a:buChar char="•"/>
            </a:pPr>
            <a:r>
              <a:rPr lang="en-US" sz="1600" b="1" i="1" dirty="0" smtClean="0"/>
              <a:t>Aquaculture:</a:t>
            </a:r>
            <a:r>
              <a:rPr lang="en-US" sz="1600" b="1" dirty="0" smtClean="0"/>
              <a:t> </a:t>
            </a:r>
            <a:r>
              <a:rPr lang="en-US" sz="1600" dirty="0" smtClean="0"/>
              <a:t>metabolism and nutrition, algae</a:t>
            </a:r>
          </a:p>
          <a:p>
            <a:pPr marL="285750" lvl="1" indent="-285750">
              <a:buFont typeface="Arial" panose="020B0604020202020204" pitchFamily="34" charset="0"/>
              <a:buChar char="•"/>
            </a:pPr>
            <a:r>
              <a:rPr lang="en-US" sz="1600" b="1" i="1" dirty="0" smtClean="0"/>
              <a:t>Fisheries products: </a:t>
            </a:r>
            <a:r>
              <a:rPr lang="en-US" sz="1600" dirty="0" smtClean="0"/>
              <a:t>development &amp; analysis </a:t>
            </a:r>
            <a:endParaRPr lang="el-GR" sz="1600" dirty="0"/>
          </a:p>
        </p:txBody>
      </p:sp>
    </p:spTree>
    <p:extLst>
      <p:ext uri="{BB962C8B-B14F-4D97-AF65-F5344CB8AC3E}">
        <p14:creationId xmlns:p14="http://schemas.microsoft.com/office/powerpoint/2010/main" val="214412860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654</Words>
  <Application>Microsoft Office PowerPoint</Application>
  <PresentationFormat>Widescreen</PresentationFormat>
  <Paragraphs>91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Θέμα του Office</vt:lpstr>
      <vt:lpstr>Project Idea title:  The Effects of anthropogenic pressures and climate change in the nutritional and commercial value of two small pelagic fish species of importance to ADRION region fisheries: Biodiversity and energy flow from the Ecosystem to the final product  Acronym: EURYNOME   EUSAIR:  Pillar 1 Blue Growth 12th TSG1 meetting – 07.12.2020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Κρέη</dc:creator>
  <cp:lastModifiedBy>Milos Mugosa</cp:lastModifiedBy>
  <cp:revision>39</cp:revision>
  <dcterms:created xsi:type="dcterms:W3CDTF">2020-11-30T11:25:44Z</dcterms:created>
  <dcterms:modified xsi:type="dcterms:W3CDTF">2020-12-09T11:06:34Z</dcterms:modified>
</cp:coreProperties>
</file>